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slides/charts/chart1.xml" ContentType="application/vnd.openxmlformats-officedocument.drawingml.chart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xlsx" ContentType="application/vnd.openxmlformats-officedocument.spreadsheetml.sheet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43436bf08804974" /><Relationship Type="http://schemas.openxmlformats.org/officeDocument/2006/relationships/extended-properties" Target="/docProps/app.xml" Id="Rdb939a3d8a6348d9" /><Relationship Type="http://schemas.openxmlformats.org/officeDocument/2006/relationships/officeDocument" Target="/ppt/presentation.xml" Id="Rc1e80623a6ca4d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7458b3aff4d19"/>
  </p:sldMasterIdLst>
  <p:notesMasterIdLst>
    <p:notesMasterId xmlns:r="http://schemas.openxmlformats.org/officeDocument/2006/relationships" r:id="R6942ea44e9fe4890"/>
  </p:notesMasterIdLst>
  <p:sldIdLst>
    <p:sldId xmlns:r="http://schemas.openxmlformats.org/officeDocument/2006/relationships" id="256" r:id="R840d138dd61b4ad6"/>
    <p:sldId xmlns:r="http://schemas.openxmlformats.org/officeDocument/2006/relationships" id="257" r:id="Rfafab241c8ee40e4"/>
    <p:sldId xmlns:r="http://schemas.openxmlformats.org/officeDocument/2006/relationships" id="258" r:id="R8fb7098ea5d74a4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c80f8a189a74e4a" /><Relationship Type="http://schemas.openxmlformats.org/officeDocument/2006/relationships/slideMaster" Target="/ppt/slideMasters/slideMaster1.xml" Id="R1087458b3aff4d19" /><Relationship Type="http://schemas.openxmlformats.org/officeDocument/2006/relationships/notesMaster" Target="/ppt/notesMasters/notesMaster1.xml" Id="R6942ea44e9fe4890" /><Relationship Type="http://schemas.openxmlformats.org/officeDocument/2006/relationships/presProps" Target="/ppt/presProps.xml" Id="Rc7e1f862e1c74eb0" /><Relationship Type="http://schemas.openxmlformats.org/officeDocument/2006/relationships/tableStyles" Target="/ppt/tableStyles.xml" Id="R1c291af4519a4187" /><Relationship Type="http://schemas.openxmlformats.org/officeDocument/2006/relationships/slide" Target="/ppt/slides/slide1.xml" Id="R840d138dd61b4ad6" /><Relationship Type="http://schemas.openxmlformats.org/officeDocument/2006/relationships/slide" Target="/ppt/slides/slide2.xml" Id="Rfafab241c8ee40e4" /><Relationship Type="http://schemas.openxmlformats.org/officeDocument/2006/relationships/slide" Target="/ppt/slides/slide3.xml" Id="R8fb7098ea5d74a4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422272c28f343e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1b1be34b48b47ab" /><Relationship Type="http://schemas.openxmlformats.org/officeDocument/2006/relationships/notesMaster" Target="/ppt/notesMasters/notesMaster1.xml" Id="R07a21ebc739b482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6fa9b1755054489" /><Relationship Type="http://schemas.openxmlformats.org/officeDocument/2006/relationships/notesMaster" Target="/ppt/notesMasters/notesMaster1.xml" Id="Re59201c68f494e6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cb91f7dda9143f7" /><Relationship Type="http://schemas.openxmlformats.org/officeDocument/2006/relationships/notesMaster" Target="/ppt/notesMasters/notesMaster1.xml" Id="R5d1c49317f0c4af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Research meeting: Experimental setup.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Tile-size sweep</a:t>
            </a:r>
          </a:p>
          <a:p xmlns:a="http://schemas.openxmlformats.org/drawingml/2006/main">
            <a:r>
              <a:t>Question</a:t>
            </a:r>
          </a:p>
          <a:p xmlns:a="http://schemas.openxmlformats.org/drawingml/2006/main">
            <a:r>
              <a:t>Does more work per tile reduce transfer overhead?</a:t>
            </a:r>
          </a:p>
          <a:p xmlns:a="http://schemas.openxmlformats.org/drawingml/2006/main">
            <a:r>
              <a:t>CONTROL</a:t>
            </a:r>
          </a:p>
          <a:p xmlns:a="http://schemas.openxmlformats.org/drawingml/2006/main">
            <a:r>
              <a:t>Same shape and precision</a:t>
            </a:r>
          </a:p>
          <a:p xmlns:a="http://schemas.openxmlformats.org/drawingml/2006/main">
            <a:r>
              <a:t>VARIABLE</a:t>
            </a:r>
          </a:p>
          <a:p xmlns:a="http://schemas.openxmlformats.org/drawingml/2006/main">
            <a:r>
              <a:t>64 / 128 / 256 elements</a:t>
            </a:r>
          </a:p>
          <a:p xmlns:a="http://schemas.openxmlformats.org/drawingml/2006/main">
            <a:r>
              <a:t>CHECK</a:t>
            </a:r>
          </a:p>
          <a:p xmlns:a="http://schemas.openxmlformats.org/drawingml/2006/main">
            <a:r>
              <a:t>Correctness before timing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Research meeting: Result comparison.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Latency by tile size</a:t>
            </a:r>
          </a:p>
          <a:p xmlns:a="http://schemas.openxmlformats.org/drawingml/2006/main">
            <a:r>
              <a:t>Synthetic example · median latency in ms</a:t>
            </a:r>
          </a:p>
          <a:p xmlns:a="http://schemas.openxmlformats.org/drawingml/2006/main">
            <a:r>
              <a:t>33%</a:t>
            </a:r>
          </a:p>
          <a:p xmlns:a="http://schemas.openxmlformats.org/drawingml/2006/main">
            <a:r>
              <a:t>lower than the 12 ms baseline</a:t>
            </a:r>
          </a:p>
          <a:p xmlns:a="http://schemas.openxmlformats.org/drawingml/2006/main">
            <a:r>
              <a:t>Test more shapes before choosing a default.</a:t>
            </a:r>
          </a:p>
          <a:p xmlns:a="http://schemas.openxmlformats.org/drawingml/2006/main">
            <a:r>
              <a:t>Illustrative values; no hardware benchmark was performed.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Research meeting: Failure analysis.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What could reverse the result?</a:t>
            </a:r>
          </a:p>
          <a:p xmlns:a="http://schemas.openxmlformats.org/drawingml/2006/main">
            <a:r>
              <a:t>Observation</a:t>
            </a:r>
          </a:p>
          <a:p xmlns:a="http://schemas.openxmlformats.org/drawingml/2006/main">
            <a:r>
              <a:t>The largest tile is slower in the example.</a:t>
            </a:r>
          </a:p>
          <a:p xmlns:a="http://schemas.openxmlformats.org/drawingml/2006/main">
            <a:r>
              <a:t>Hypothesis</a:t>
            </a:r>
          </a:p>
          <a:p xmlns:a="http://schemas.openxmlformats.org/drawingml/2006/main">
            <a:r>
              <a:t>More local-memory pressure could offset fewer transfers.</a:t>
            </a:r>
          </a:p>
          <a:p xmlns:a="http://schemas.openxmlformats.org/drawingml/2006/main">
            <a:r>
              <a:t>NEXT TEST</a:t>
            </a:r>
          </a:p>
          <a:p xmlns:a="http://schemas.openxmlformats.org/drawingml/2006/main">
            <a:r>
              <a:t>Profile transfers and occupancy across uneven input sizes.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190f18302446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8d626d0156e49b1" /><Relationship Type="http://schemas.openxmlformats.org/officeDocument/2006/relationships/slideLayout" Target="/ppt/slideLayouts/slideLayout1.xml" Id="Rd90a304a6a6c4af0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0a304a6a6c4af0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6dc0af31240ee" /><Relationship Type="http://schemas.openxmlformats.org/officeDocument/2006/relationships/image" Target="/ppt/media/image.png" Id="R72e0e4af8f1347ce" /><Relationship Type="http://schemas.openxmlformats.org/officeDocument/2006/relationships/notesSlide" Target="/ppt/notesSlides/notesSlide1.xml" Id="R68ea77500f0041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4bcfa24164a3f" /><Relationship Type="http://schemas.openxmlformats.org/officeDocument/2006/relationships/image" Target="/ppt/media/image2.png" Id="Rf24477cf43f14ecb" /><Relationship Type="http://schemas.openxmlformats.org/officeDocument/2006/relationships/chart" Target="/ppt/slides/charts/chart1.xml" Id="R3d33e9f7a8b2432f" /><Relationship Type="http://schemas.openxmlformats.org/officeDocument/2006/relationships/notesSlide" Target="/ppt/notesSlides/notesSlide2.xml" Id="R2a0ad747f48845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4cfc0bfa74185" /><Relationship Type="http://schemas.openxmlformats.org/officeDocument/2006/relationships/image" Target="/ppt/media/image3.png" Id="Rc2d4a8390cef4e29" /><Relationship Type="http://schemas.openxmlformats.org/officeDocument/2006/relationships/notesSlide" Target="/ppt/notesSlides/notesSlide3.xml" Id="R37ec9e92db2542f6" /></Relationships>
</file>

<file path=ppt/slides/charts/_rels/chart1.xml.rels><Relationships xmlns="http://schemas.openxmlformats.org/package/2006/relationships"><Relationship Id="rIdChartSnapshot1" Type="http://schemas.openxmlformats.org/officeDocument/2006/relationships/package" Target="../../embeddings/chart-data-snapshot-001.xlsx"/></Relationships>
</file>

<file path=ppt/slides/charts/chart1.xml><?xml version="1.0" encoding="utf-8"?>
<c:chartSpace xmlns:c="http://schemas.openxmlformats.org/drawingml/2006/chart" xmlns:r="http://schemas.openxmlformats.org/officeDocument/2006/relationships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Median latency (ms)</c:v>
          </c:tx>
          <c:spPr>
            <a:solidFill xmlns:a="http://schemas.openxmlformats.org/drawingml/2006/main">
              <a:srgbClr val="247BA2"/>
            </a:solidFill>
          </c:spPr>
          <c:cat>
            <c:numRef>
              <c:f>'Chart Data'!$A$2:$A$4</c:f>
              <c:numCache>
                <c:formatCode>General</c:formatCode>
                <c:ptCount val="3"/>
                <c:pt idx="0">
                  <c:v>64</c:v>
                </c:pt>
                <c:pt idx="1">
                  <c:v>128</c:v>
                </c:pt>
                <c:pt idx="2">
                  <c:v>256</c:v>
                </c:pt>
              </c:numCache>
            </c:numRef>
          </c:cat>
          <c:val>
            <c:numRef>
              <c:f>'Chart Data'!$B$2:$B$4</c:f>
              <c:numCache>
                <c:formatCode>General</c:formatCode>
                <c:ptCount val="3"/>
                <c:pt idx="0">
                  <c:v>12</c:v>
                </c:pt>
                <c:pt idx="1">
                  <c:v>8</c:v>
                </c:pt>
                <c:pt idx="2">
                  <c:v>10</c:v>
                </c:pt>
              </c:numCache>
            </c:numRef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875">
                  <a:solidFill>
                    <a:srgbClr val="26394A"/>
                  </a:solidFill>
                  <a:latin typeface="Arial"/>
                  <a:ea typeface="Arial"/>
                  <a:cs typeface="Arial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26394A"/>
                </a:solidFill>
                <a:latin typeface="Arial"/>
                <a:ea typeface="Arial"/>
                <a:cs typeface="Arial"/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1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  <a:latin typeface="Arial"/>
                <a:ea typeface="Arial"/>
                <a:cs typeface="Arial"/>
              </a:defRPr>
            </a:pPr>
          </a:p>
        </c:txPr>
        <c:crossAx val="48650112"/>
        <c:crossBetween val="between"/>
      </c:valAx>
    </c:plotArea>
    <c:plotVisOnly val="1"/>
  </c:chart>
  <c:externalData r:id="rIdChartSnapshot1">
    <c:autoUpdate val="0"/>
  </c:externalData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e0e4af8f1347c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2-lab-1-0">
            <a:extLst xmlns:a="http://schemas.openxmlformats.org/drawingml/2006/main">
              <a:ext uri="{FF2B5EF4-FFF2-40B4-BE49-F238E27FC236}">
                <a16:creationId xmlns:a16="http://schemas.microsoft.com/office/drawing/2014/main" id="{DD76A979-5AE2-4D1F-8C6D-84BA3C563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28625"/>
            <a:ext cx="95250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3675" b="1">
                <a:solidFill>
                  <a:srgbClr val="173A53"/>
                </a:solidFill>
                <a:latin typeface="Arial"/>
                <a:ea typeface="Arial"/>
                <a:cs typeface="Arial"/>
              </a:defRPr>
            </a:pPr>
            <a:r>
              <a:rPr sz="3675" b="1">
                <a:solidFill>
                  <a:srgbClr val="173A53"/>
                </a:solidFill>
                <a:latin typeface="Arial"/>
                <a:ea typeface="Arial"/>
                <a:cs typeface="Arial"/>
              </a:rPr>
              <a:t>Tile-size sweep</a:t>
            </a:r>
          </a:p>
        </p:txBody>
      </p:sp>
      <p:sp>
        <p:nvSpPr>
          <p:cNvPr id="3" name="copy-02-lab-1-1">
            <a:extLst xmlns:a="http://schemas.openxmlformats.org/drawingml/2006/main">
              <a:ext uri="{FF2B5EF4-FFF2-40B4-BE49-F238E27FC236}">
                <a16:creationId xmlns:a16="http://schemas.microsoft.com/office/drawing/2014/main" id="{2A4572F4-24C5-451F-9F89-D4AAA6256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19250"/>
            <a:ext cx="2190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47BA2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247BA2"/>
                </a:solidFill>
                <a:latin typeface="Arial"/>
                <a:ea typeface="Arial"/>
                <a:cs typeface="Arial"/>
              </a:rPr>
              <a:t>Question</a:t>
            </a:r>
          </a:p>
        </p:txBody>
      </p:sp>
      <p:sp>
        <p:nvSpPr>
          <p:cNvPr id="4" name="copy-02-lab-1-2">
            <a:extLst xmlns:a="http://schemas.openxmlformats.org/drawingml/2006/main">
              <a:ext uri="{FF2B5EF4-FFF2-40B4-BE49-F238E27FC236}">
                <a16:creationId xmlns:a16="http://schemas.microsoft.com/office/drawing/2014/main" id="{C5C9B80E-F3A3-4E1B-8F74-5E455DEC4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133600"/>
            <a:ext cx="9906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Does more work per tile reduce transfer overhead?</a:t>
            </a:r>
          </a:p>
        </p:txBody>
      </p:sp>
      <p:sp>
        <p:nvSpPr>
          <p:cNvPr id="5" name="copy-02-lab-1-3">
            <a:extLst xmlns:a="http://schemas.openxmlformats.org/drawingml/2006/main">
              <a:ext uri="{FF2B5EF4-FFF2-40B4-BE49-F238E27FC236}">
                <a16:creationId xmlns:a16="http://schemas.microsoft.com/office/drawing/2014/main" id="{33F3D5D8-AD6C-48D9-BA16-5C2C72BFD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371850"/>
            <a:ext cx="3048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47BA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47BA2"/>
                </a:solidFill>
                <a:latin typeface="Arial"/>
                <a:ea typeface="Arial"/>
                <a:cs typeface="Arial"/>
              </a:rPr>
              <a:t>CONTROL</a:t>
            </a:r>
          </a:p>
        </p:txBody>
      </p:sp>
      <p:sp>
        <p:nvSpPr>
          <p:cNvPr id="6" name="copy-02-lab-1-4">
            <a:extLst xmlns:a="http://schemas.openxmlformats.org/drawingml/2006/main">
              <a:ext uri="{FF2B5EF4-FFF2-40B4-BE49-F238E27FC236}">
                <a16:creationId xmlns:a16="http://schemas.microsoft.com/office/drawing/2014/main" id="{0E4C9F7B-065F-4B4B-ABDE-3337375E6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0"/>
            <a:ext cx="328612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Same shape and precision</a:t>
            </a:r>
          </a:p>
        </p:txBody>
      </p:sp>
      <p:sp>
        <p:nvSpPr>
          <p:cNvPr id="7" name="copy-02-lab-1-5">
            <a:extLst xmlns:a="http://schemas.openxmlformats.org/drawingml/2006/main">
              <a:ext uri="{FF2B5EF4-FFF2-40B4-BE49-F238E27FC236}">
                <a16:creationId xmlns:a16="http://schemas.microsoft.com/office/drawing/2014/main" id="{7DF205F0-D1AC-4BF5-8CF5-EF73CF9D5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371850"/>
            <a:ext cx="2571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47BA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47BA2"/>
                </a:solidFill>
                <a:latin typeface="Arial"/>
                <a:ea typeface="Arial"/>
                <a:cs typeface="Arial"/>
              </a:rPr>
              <a:t>VARIABLE</a:t>
            </a:r>
          </a:p>
        </p:txBody>
      </p:sp>
      <p:sp>
        <p:nvSpPr>
          <p:cNvPr id="8" name="copy-02-lab-1-6">
            <a:extLst xmlns:a="http://schemas.openxmlformats.org/drawingml/2006/main">
              <a:ext uri="{FF2B5EF4-FFF2-40B4-BE49-F238E27FC236}">
                <a16:creationId xmlns:a16="http://schemas.microsoft.com/office/drawing/2014/main" id="{E837E55C-8186-46F7-BE17-A93B5B5D9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810000"/>
            <a:ext cx="3429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64 / 128 / 256 elements</a:t>
            </a:r>
          </a:p>
        </p:txBody>
      </p:sp>
      <p:sp>
        <p:nvSpPr>
          <p:cNvPr id="9" name="copy-02-lab-1-7">
            <a:extLst xmlns:a="http://schemas.openxmlformats.org/drawingml/2006/main">
              <a:ext uri="{FF2B5EF4-FFF2-40B4-BE49-F238E27FC236}">
                <a16:creationId xmlns:a16="http://schemas.microsoft.com/office/drawing/2014/main" id="{CCEBF897-8CD6-4A9A-8907-4BD6C677F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371850"/>
            <a:ext cx="2667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47BA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47BA2"/>
                </a:solidFill>
                <a:latin typeface="Arial"/>
                <a:ea typeface="Arial"/>
                <a:cs typeface="Arial"/>
              </a:rPr>
              <a:t>CHECK</a:t>
            </a:r>
          </a:p>
        </p:txBody>
      </p:sp>
      <p:sp>
        <p:nvSpPr>
          <p:cNvPr id="10" name="copy-02-lab-1-8">
            <a:extLst xmlns:a="http://schemas.openxmlformats.org/drawingml/2006/main">
              <a:ext uri="{FF2B5EF4-FFF2-40B4-BE49-F238E27FC236}">
                <a16:creationId xmlns:a16="http://schemas.microsoft.com/office/drawing/2014/main" id="{864AC2DE-EBF1-466F-B87D-53AFE3FE9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810000"/>
            <a:ext cx="28575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Correctness before timing</a:t>
            </a:r>
          </a:p>
        </p:txBody>
      </p:sp>
    </p:spTree>
    <p:extLst>
      <p:ext uri="{BB962C8B-B14F-4D97-AF65-F5344CB8AC3E}">
        <p14:creationId xmlns:p14="http://schemas.microsoft.com/office/powerpoint/2010/main" val="167694715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4477cf43f14ec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2-lab-2-0">
            <a:extLst xmlns:a="http://schemas.openxmlformats.org/drawingml/2006/main">
              <a:ext uri="{FF2B5EF4-FFF2-40B4-BE49-F238E27FC236}">
                <a16:creationId xmlns:a16="http://schemas.microsoft.com/office/drawing/2014/main" id="{A0E6F20E-E67E-4209-88C2-CE8CBE0AB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28625"/>
            <a:ext cx="102870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3675" b="1">
                <a:solidFill>
                  <a:srgbClr val="173A53"/>
                </a:solidFill>
                <a:latin typeface="Arial"/>
                <a:ea typeface="Arial"/>
                <a:cs typeface="Arial"/>
              </a:defRPr>
            </a:pPr>
            <a:r>
              <a:rPr sz="3675" b="1">
                <a:solidFill>
                  <a:srgbClr val="173A53"/>
                </a:solidFill>
                <a:latin typeface="Arial"/>
                <a:ea typeface="Arial"/>
                <a:cs typeface="Arial"/>
              </a:rPr>
              <a:t>Latency by tile size</a:t>
            </a:r>
          </a:p>
        </p:txBody>
      </p:sp>
      <p:sp>
        <p:nvSpPr>
          <p:cNvPr id="3" name="copy-02-lab-2-1">
            <a:extLst xmlns:a="http://schemas.openxmlformats.org/drawingml/2006/main">
              <a:ext uri="{FF2B5EF4-FFF2-40B4-BE49-F238E27FC236}">
                <a16:creationId xmlns:a16="http://schemas.microsoft.com/office/drawing/2014/main" id="{E136E926-08AA-40E6-AA03-BC55E12BC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285875"/>
            <a:ext cx="9048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Synthetic example · median latency in ms</a:t>
            </a:r>
          </a:p>
        </p:txBody>
      </p:sp>
      <p:sp>
        <p:nvSpPr>
          <p:cNvPr id="4" name="copy-02-lab-2-2">
            <a:extLst xmlns:a="http://schemas.openxmlformats.org/drawingml/2006/main">
              <a:ext uri="{FF2B5EF4-FFF2-40B4-BE49-F238E27FC236}">
                <a16:creationId xmlns:a16="http://schemas.microsoft.com/office/drawing/2014/main" id="{2F04FC72-9DEF-43E1-8B94-47027C374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381250"/>
            <a:ext cx="2857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6450" b="1">
                <a:solidFill>
                  <a:srgbClr val="247BA2"/>
                </a:solidFill>
                <a:latin typeface="Arial"/>
                <a:ea typeface="Arial"/>
                <a:cs typeface="Arial"/>
              </a:defRPr>
            </a:pPr>
            <a:r>
              <a:rPr sz="6450" b="1">
                <a:solidFill>
                  <a:srgbClr val="247BA2"/>
                </a:solidFill>
                <a:latin typeface="Arial"/>
                <a:ea typeface="Arial"/>
                <a:cs typeface="Arial"/>
              </a:rPr>
              <a:t>33%</a:t>
            </a:r>
          </a:p>
        </p:txBody>
      </p:sp>
      <p:sp>
        <p:nvSpPr>
          <p:cNvPr id="5" name="copy-02-lab-2-3">
            <a:extLst xmlns:a="http://schemas.openxmlformats.org/drawingml/2006/main">
              <a:ext uri="{FF2B5EF4-FFF2-40B4-BE49-F238E27FC236}">
                <a16:creationId xmlns:a16="http://schemas.microsoft.com/office/drawing/2014/main" id="{66259D3F-912D-417A-860F-0E471ECC2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571875"/>
            <a:ext cx="2762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lower than the</a:t>
            </a:r>
          </a:p>
          <a:p xmlns:a="http://schemas.openxmlformats.org/drawingml/2006/main">
            <a:pPr algn="l">
              <a:defRPr sz="2100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12 ms baseline</a:t>
            </a:r>
          </a:p>
        </p:txBody>
      </p:sp>
      <p:sp>
        <p:nvSpPr>
          <p:cNvPr id="6" name="copy-02-lab-2-4">
            <a:extLst xmlns:a="http://schemas.openxmlformats.org/drawingml/2006/main">
              <a:ext uri="{FF2B5EF4-FFF2-40B4-BE49-F238E27FC236}">
                <a16:creationId xmlns:a16="http://schemas.microsoft.com/office/drawing/2014/main" id="{61D63C97-CED8-4D2A-BDDD-0E4AC84AA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762625"/>
            <a:ext cx="7524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Test more shapes before choosing a default.</a:t>
            </a:r>
          </a:p>
        </p:txBody>
      </p:sp>
      <p:sp>
        <p:nvSpPr>
          <p:cNvPr id="7" name="copy-02-lab-2-5">
            <a:extLst xmlns:a="http://schemas.openxmlformats.org/drawingml/2006/main">
              <a:ext uri="{FF2B5EF4-FFF2-40B4-BE49-F238E27FC236}">
                <a16:creationId xmlns:a16="http://schemas.microsoft.com/office/drawing/2014/main" id="{48797AD7-2F30-4B1F-BF01-EEE709EC9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91250"/>
            <a:ext cx="8001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26779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26779"/>
                </a:solidFill>
                <a:latin typeface="Arial"/>
                <a:ea typeface="Arial"/>
                <a:cs typeface="Arial"/>
              </a:rPr>
              <a:t>Illustrative values; no hardware benchmark was performed.</a:t>
            </a:r>
          </a:p>
        </p:txBody>
      </p:sp>
      <p:graphicFrame>
        <p:nvGraphicFramePr>
          <p:cNvPr id="16" name="Chart"/>
          <p:cNvGraphicFramePr/>
          <p:nvPr/>
        </p:nvGraphicFramePr>
        <p:xfrm>
          <a:off xmlns:a="http://schemas.openxmlformats.org/drawingml/2006/main" x="619125" y="2190750"/>
          <a:ext xmlns:a="http://schemas.openxmlformats.org/drawingml/2006/main" cx="7524750" cy="35242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3d33e9f7a8b2432f"/>
          </a:graphicData>
        </a:graphic>
      </p:graphicFrame>
    </p:spTree>
    <p:extLst>
      <p:ext uri="{BB962C8B-B14F-4D97-AF65-F5344CB8AC3E}">
        <p14:creationId xmlns:p14="http://schemas.microsoft.com/office/powerpoint/2010/main" val="54454964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d4a8390cef4e2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2-lab-3-0">
            <a:extLst xmlns:a="http://schemas.openxmlformats.org/drawingml/2006/main">
              <a:ext uri="{FF2B5EF4-FFF2-40B4-BE49-F238E27FC236}">
                <a16:creationId xmlns:a16="http://schemas.microsoft.com/office/drawing/2014/main" id="{3E47ED74-E92B-492E-A816-453ACDE54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28625"/>
            <a:ext cx="9810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3375" b="1">
                <a:solidFill>
                  <a:srgbClr val="173A53"/>
                </a:solidFill>
                <a:latin typeface="Arial"/>
                <a:ea typeface="Arial"/>
                <a:cs typeface="Arial"/>
              </a:defRPr>
            </a:pPr>
            <a:r>
              <a:rPr sz="3375" b="1">
                <a:solidFill>
                  <a:srgbClr val="173A53"/>
                </a:solidFill>
                <a:latin typeface="Arial"/>
                <a:ea typeface="Arial"/>
                <a:cs typeface="Arial"/>
              </a:rPr>
              <a:t>What could reverse the result?</a:t>
            </a:r>
          </a:p>
        </p:txBody>
      </p:sp>
      <p:sp>
        <p:nvSpPr>
          <p:cNvPr id="3" name="copy-02-lab-3-1">
            <a:extLst xmlns:a="http://schemas.openxmlformats.org/drawingml/2006/main">
              <a:ext uri="{FF2B5EF4-FFF2-40B4-BE49-F238E27FC236}">
                <a16:creationId xmlns:a16="http://schemas.microsoft.com/office/drawing/2014/main" id="{6671AACC-A1EC-46E5-BCA4-7B5FCA085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952625"/>
            <a:ext cx="4572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247BA2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247BA2"/>
                </a:solidFill>
                <a:latin typeface="Arial"/>
                <a:ea typeface="Arial"/>
                <a:cs typeface="Arial"/>
              </a:rPr>
              <a:t>Observation</a:t>
            </a:r>
          </a:p>
        </p:txBody>
      </p:sp>
      <p:sp>
        <p:nvSpPr>
          <p:cNvPr id="4" name="copy-02-lab-3-2">
            <a:extLst xmlns:a="http://schemas.openxmlformats.org/drawingml/2006/main">
              <a:ext uri="{FF2B5EF4-FFF2-40B4-BE49-F238E27FC236}">
                <a16:creationId xmlns:a16="http://schemas.microsoft.com/office/drawing/2014/main" id="{5D9001BE-C53D-47DE-A069-520FEDB5E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714625"/>
            <a:ext cx="461962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The largest tile is slower</a:t>
            </a:r>
          </a:p>
          <a:p xmlns:a="http://schemas.openxmlformats.org/drawingml/2006/main">
            <a:pPr algn="l">
              <a:defRPr sz="2550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in the example.</a:t>
            </a:r>
          </a:p>
        </p:txBody>
      </p:sp>
      <p:sp>
        <p:nvSpPr>
          <p:cNvPr id="5" name="copy-02-lab-3-3">
            <a:extLst xmlns:a="http://schemas.openxmlformats.org/drawingml/2006/main">
              <a:ext uri="{FF2B5EF4-FFF2-40B4-BE49-F238E27FC236}">
                <a16:creationId xmlns:a16="http://schemas.microsoft.com/office/drawing/2014/main" id="{20313978-EAFC-497B-BF48-F50E1315F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952625"/>
            <a:ext cx="4572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247BA2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247BA2"/>
                </a:solidFill>
                <a:latin typeface="Arial"/>
                <a:ea typeface="Arial"/>
                <a:cs typeface="Arial"/>
              </a:rPr>
              <a:t>Hypothesis</a:t>
            </a:r>
          </a:p>
        </p:txBody>
      </p:sp>
      <p:sp>
        <p:nvSpPr>
          <p:cNvPr id="6" name="copy-02-lab-3-4">
            <a:extLst xmlns:a="http://schemas.openxmlformats.org/drawingml/2006/main">
              <a:ext uri="{FF2B5EF4-FFF2-40B4-BE49-F238E27FC236}">
                <a16:creationId xmlns:a16="http://schemas.microsoft.com/office/drawing/2014/main" id="{901C44AF-57E6-480E-8429-FE7F8FFDD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714625"/>
            <a:ext cx="4762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More local-memory pressure</a:t>
            </a:r>
          </a:p>
          <a:p xmlns:a="http://schemas.openxmlformats.org/drawingml/2006/main">
            <a:pPr algn="l">
              <a:defRPr sz="2400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could offset fewer transfers.</a:t>
            </a:r>
          </a:p>
        </p:txBody>
      </p:sp>
      <p:sp>
        <p:nvSpPr>
          <p:cNvPr id="7" name="copy-02-lab-3-5">
            <a:extLst xmlns:a="http://schemas.openxmlformats.org/drawingml/2006/main">
              <a:ext uri="{FF2B5EF4-FFF2-40B4-BE49-F238E27FC236}">
                <a16:creationId xmlns:a16="http://schemas.microsoft.com/office/drawing/2014/main" id="{6B9979EC-EEFA-49C2-BF68-EF5DE7B8A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667250"/>
            <a:ext cx="952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47BA2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47BA2"/>
                </a:solidFill>
                <a:latin typeface="Arial"/>
                <a:ea typeface="Arial"/>
                <a:cs typeface="Arial"/>
              </a:rPr>
              <a:t>NEXT TEST</a:t>
            </a:r>
          </a:p>
        </p:txBody>
      </p:sp>
      <p:sp>
        <p:nvSpPr>
          <p:cNvPr id="8" name="copy-02-lab-3-6">
            <a:extLst xmlns:a="http://schemas.openxmlformats.org/drawingml/2006/main">
              <a:ext uri="{FF2B5EF4-FFF2-40B4-BE49-F238E27FC236}">
                <a16:creationId xmlns:a16="http://schemas.microsoft.com/office/drawing/2014/main" id="{D934805C-20CC-4B1E-A0BB-8405B1378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238750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625" b="0">
                <a:solidFill>
                  <a:srgbClr val="182635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182635"/>
                </a:solidFill>
                <a:latin typeface="Arial"/>
                <a:ea typeface="Arial"/>
                <a:cs typeface="Arial"/>
              </a:rPr>
              <a:t>Profile transfers and occupancy across uneven input sizes.</a:t>
            </a:r>
          </a:p>
        </p:txBody>
      </p:sp>
    </p:spTree>
    <p:extLst>
      <p:ext uri="{BB962C8B-B14F-4D97-AF65-F5344CB8AC3E}">
        <p14:creationId xmlns:p14="http://schemas.microsoft.com/office/powerpoint/2010/main" val="142736106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2026-09-09T14:10:08.7450000Z</dcterms:created>
  <dcterms:modified xsi:type="dcterms:W3CDTF">2026-09-09T14:10:08.7450000Z</dcterms:modified>
</coreProperties>
</file>