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95911bf8f074c7f" /><Relationship Type="http://schemas.openxmlformats.org/officeDocument/2006/relationships/extended-properties" Target="/docProps/app.xml" Id="Re8c8886c53474b78" /><Relationship Type="http://schemas.openxmlformats.org/officeDocument/2006/relationships/officeDocument" Target="/ppt/presentation.xml" Id="Rba375c756cb642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275a26ee2c469f"/>
  </p:sldMasterIdLst>
  <p:notesMasterIdLst>
    <p:notesMasterId xmlns:r="http://schemas.openxmlformats.org/officeDocument/2006/relationships" r:id="R5ba12e616ae64813"/>
  </p:notesMasterIdLst>
  <p:sldIdLst>
    <p:sldId xmlns:r="http://schemas.openxmlformats.org/officeDocument/2006/relationships" id="256" r:id="Rb6af52c9912e4212"/>
    <p:sldId xmlns:r="http://schemas.openxmlformats.org/officeDocument/2006/relationships" id="257" r:id="Rf518a5d171bb4a67"/>
    <p:sldId xmlns:r="http://schemas.openxmlformats.org/officeDocument/2006/relationships" id="258" r:id="Rc86a264f2cb8432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f21866224844039" /><Relationship Type="http://schemas.openxmlformats.org/officeDocument/2006/relationships/slideMaster" Target="/ppt/slideMasters/slideMaster1.xml" Id="Rc3275a26ee2c469f" /><Relationship Type="http://schemas.openxmlformats.org/officeDocument/2006/relationships/notesMaster" Target="/ppt/notesMasters/notesMaster1.xml" Id="R5ba12e616ae64813" /><Relationship Type="http://schemas.openxmlformats.org/officeDocument/2006/relationships/presProps" Target="/ppt/presProps.xml" Id="Re1a726bcedac426f" /><Relationship Type="http://schemas.openxmlformats.org/officeDocument/2006/relationships/tableStyles" Target="/ppt/tableStyles.xml" Id="R5cc1e96576b54588" /><Relationship Type="http://schemas.openxmlformats.org/officeDocument/2006/relationships/slide" Target="/ppt/slides/slide1.xml" Id="Rb6af52c9912e4212" /><Relationship Type="http://schemas.openxmlformats.org/officeDocument/2006/relationships/slide" Target="/ppt/slides/slide2.xml" Id="Rf518a5d171bb4a67" /><Relationship Type="http://schemas.openxmlformats.org/officeDocument/2006/relationships/slide" Target="/ppt/slides/slide3.xml" Id="Rc86a264f2cb8432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1a7979dcaed47c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eece7bafe7e4cd0" /><Relationship Type="http://schemas.openxmlformats.org/officeDocument/2006/relationships/notesMaster" Target="/ppt/notesMasters/notesMaster1.xml" Id="R21416c6a5c374bd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28107160b5341cf" /><Relationship Type="http://schemas.openxmlformats.org/officeDocument/2006/relationships/notesMaster" Target="/ppt/notesMasters/notesMaster1.xml" Id="Re3cd184c9cc44e7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3f85abe1e494609" /><Relationship Type="http://schemas.openxmlformats.org/officeDocument/2006/relationships/notesMaster" Target="/ppt/notesMasters/notesMaster1.xml" Id="Rb7341bf6b2014d7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Paper reproduction: Method explanation. Fictional showcase content. Planned actions and numerical examples are illustrative, not real results or official claims. Generated artwork is conceptual. All text is editable. Method reference: Cormack, Clarke and Büttcher, SIGIR 2009, https://cormack.uwaterloo.ca/cormacksigir09-rrf.pdf . Values here are invented and are not results from that paper.</a:t>
            </a:r>
          </a:p>
          <a:p xmlns:a="http://schemas.openxmlformats.org/drawingml/2006/main">
            <a:r>
              <a:t>Reproducing a ranking rule</a:t>
            </a:r>
          </a:p>
          <a:p xmlns:a="http://schemas.openxmlformats.org/drawingml/2006/main">
            <a:r>
              <a:t>METHOD</a:t>
            </a:r>
          </a:p>
          <a:p xmlns:a="http://schemas.openxmlformats.org/drawingml/2006/main">
            <a:r>
              <a:t>Combine two ranked lists without comparing their raw score scales.</a:t>
            </a:r>
          </a:p>
          <a:p xmlns:a="http://schemas.openxmlformats.org/drawingml/2006/main">
            <a:r>
              <a:t>RRF(d) = Σ 1 / (k + rᵢ(d))</a:t>
            </a:r>
          </a:p>
          <a:p xmlns:a="http://schemas.openxmlformats.org/drawingml/2006/main">
            <a:r>
              <a:t>rᵢ(d): rank in list i k: a positive smoothing constant</a:t>
            </a:r>
          </a:p>
          <a:p xmlns:a="http://schemas.openxmlformats.org/drawingml/2006/main">
            <a:r>
              <a:t>Controlled example: k = 60, with two input lists.</a:t>
            </a:r>
          </a:p>
          <a:p xmlns:a="http://schemas.openxmlformats.org/drawingml/2006/main">
            <a:r>
              <a:t>Method: Cormack, Clarke &amp; Büttcher · SIGIR 2009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Paper reproduction: Reproduction table. Fictional showcase content. Planned actions and numerical examples are illustrative, not real results or official claims. Generated artwork is conceptual. All text is editable. Method reference: Cormack, Clarke and Büttcher, SIGIR 2009, https://cormack.uwaterloo.ca/cormacksigir09-rrf.pdf . Values here are invented and are not results from that paper.</a:t>
            </a:r>
          </a:p>
          <a:p xmlns:a="http://schemas.openxmlformats.org/drawingml/2006/main">
            <a:r>
              <a:t>A controlled replication check</a:t>
            </a:r>
          </a:p>
          <a:p xmlns:a="http://schemas.openxmlformats.org/drawingml/2006/main">
            <a:r>
              <a:t>Toy example · invented counts · 24 queries</a:t>
            </a:r>
          </a:p>
          <a:p xmlns:a="http://schemas.openxmlformats.org/drawingml/2006/main">
            <a:r>
              <a:t>The fused ranking raises top-three coverage in this example.</a:t>
            </a:r>
          </a:p>
          <a:p xmlns:a="http://schemas.openxmlformats.org/drawingml/2006/main">
            <a:r>
              <a:t>It does not establish general retrieval performance.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Paper reproduction: Limits and interpretation. Fictional showcase content. Planned actions and numerical examples are illustrative, not real results or official claims. Generated artwork is conceptual. All text is editable. Method reference: Cormack, Clarke and Büttcher, SIGIR 2009, https://cormack.uwaterloo.ca/cormacksigir09-rrf.pdf . Values here are invented and are not results from that paper.</a:t>
            </a:r>
          </a:p>
          <a:p xmlns:a="http://schemas.openxmlformats.org/drawingml/2006/main">
            <a:r>
              <a:t>What the example cannot establish</a:t>
            </a:r>
          </a:p>
          <a:p xmlns:a="http://schemas.openxmlformats.org/drawingml/2006/main">
            <a:r>
              <a:t>01</a:t>
            </a:r>
          </a:p>
          <a:p xmlns:a="http://schemas.openxmlformats.org/drawingml/2006/main">
            <a:r>
              <a:t>Generalization</a:t>
            </a:r>
          </a:p>
          <a:p xmlns:a="http://schemas.openxmlformats.org/drawingml/2006/main">
            <a:r>
              <a:t>A tiny constructed corpus cannot represent production traffic.</a:t>
            </a:r>
          </a:p>
          <a:p xmlns:a="http://schemas.openxmlformats.org/drawingml/2006/main">
            <a:r>
              <a:t>02</a:t>
            </a:r>
          </a:p>
          <a:p xmlns:a="http://schemas.openxmlformats.org/drawingml/2006/main">
            <a:r>
              <a:t>Causal explanation</a:t>
            </a:r>
          </a:p>
          <a:p xmlns:a="http://schemas.openxmlformats.org/drawingml/2006/main">
            <a:r>
              <a:t>Repeat with independent queries and ablations to isolate why the ranking changed.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35db48b61417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e4e8209fd1f4692" /><Relationship Type="http://schemas.openxmlformats.org/officeDocument/2006/relationships/slideLayout" Target="/ppt/slideLayouts/slideLayout1.xml" Id="R2471accba84e45d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71accba84e45d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b0b91fd4a4d56" /><Relationship Type="http://schemas.openxmlformats.org/officeDocument/2006/relationships/image" Target="/ppt/media/image.png" Id="Rc116ae217ee64f74" /><Relationship Type="http://schemas.openxmlformats.org/officeDocument/2006/relationships/notesSlide" Target="/ppt/notesSlides/notesSlide1.xml" Id="Rce99d0725a7a40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adc7be6f941c3" /><Relationship Type="http://schemas.openxmlformats.org/officeDocument/2006/relationships/image" Target="/ppt/media/image2.png" Id="Rc1775b02083f470e" /><Relationship Type="http://schemas.openxmlformats.org/officeDocument/2006/relationships/notesSlide" Target="/ppt/notesSlides/notesSlide2.xml" Id="R9c8b2324803e48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c29edd20d4643" /><Relationship Type="http://schemas.openxmlformats.org/officeDocument/2006/relationships/image" Target="/ppt/media/image3.png" Id="R97afa85a248f4f89" /><Relationship Type="http://schemas.openxmlformats.org/officeDocument/2006/relationships/notesSlide" Target="/ppt/notesSlides/notesSlide3.xml" Id="R0bc4b143188646c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16ae217ee64f74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heading-04-paper-1-0">
            <a:extLst xmlns:a="http://schemas.openxmlformats.org/drawingml/2006/main">
              <a:ext uri="{FF2B5EF4-FFF2-40B4-BE49-F238E27FC236}">
                <a16:creationId xmlns:a16="http://schemas.microsoft.com/office/drawing/2014/main" id="{17180B2D-E563-4A71-8757-ACC56B886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23875"/>
            <a:ext cx="10763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3675" b="0">
                <a:solidFill>
                  <a:srgbClr val="252525"/>
                </a:solidFill>
                <a:latin typeface="Georgia"/>
                <a:ea typeface="Georgia"/>
                <a:cs typeface="Georgia"/>
              </a:defRPr>
            </a:pPr>
            <a:r>
              <a:rPr sz="3675" b="0">
                <a:solidFill>
                  <a:srgbClr val="252525"/>
                </a:solidFill>
                <a:latin typeface="Georgia"/>
                <a:ea typeface="Georgia"/>
                <a:cs typeface="Georgia"/>
              </a:rPr>
              <a:t>Reproducing a ranking rule</a:t>
            </a:r>
          </a:p>
        </p:txBody>
      </p:sp>
      <p:sp>
        <p:nvSpPr>
          <p:cNvPr id="3" name="copy-04-paper-1-1">
            <a:extLst xmlns:a="http://schemas.openxmlformats.org/drawingml/2006/main">
              <a:ext uri="{FF2B5EF4-FFF2-40B4-BE49-F238E27FC236}">
                <a16:creationId xmlns:a16="http://schemas.microsoft.com/office/drawing/2014/main" id="{5EE5EF14-3401-4EFF-9548-DB42E8F15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809750"/>
            <a:ext cx="400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AB532D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AB532D"/>
                </a:solidFill>
                <a:latin typeface="Arial"/>
                <a:ea typeface="Arial"/>
                <a:cs typeface="Arial"/>
              </a:rPr>
              <a:t>METHOD</a:t>
            </a:r>
          </a:p>
        </p:txBody>
      </p:sp>
      <p:sp>
        <p:nvSpPr>
          <p:cNvPr id="4" name="copy-04-paper-1-2">
            <a:extLst xmlns:a="http://schemas.openxmlformats.org/drawingml/2006/main">
              <a:ext uri="{FF2B5EF4-FFF2-40B4-BE49-F238E27FC236}">
                <a16:creationId xmlns:a16="http://schemas.microsoft.com/office/drawing/2014/main" id="{B7E6BAD6-E987-4A01-9334-AE94E9863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447925"/>
            <a:ext cx="476250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252525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252525"/>
                </a:solidFill>
                <a:latin typeface="Arial"/>
                <a:ea typeface="Arial"/>
                <a:cs typeface="Arial"/>
              </a:rPr>
              <a:t>Combine two ranked lists</a:t>
            </a:r>
          </a:p>
          <a:p xmlns:a="http://schemas.openxmlformats.org/drawingml/2006/main">
            <a:pPr algn="l">
              <a:defRPr sz="2550" b="0">
                <a:solidFill>
                  <a:srgbClr val="252525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252525"/>
                </a:solidFill>
                <a:latin typeface="Arial"/>
                <a:ea typeface="Arial"/>
                <a:cs typeface="Arial"/>
              </a:rPr>
              <a:t>without comparing their</a:t>
            </a:r>
          </a:p>
          <a:p xmlns:a="http://schemas.openxmlformats.org/drawingml/2006/main">
            <a:pPr algn="l">
              <a:defRPr sz="2550" b="0">
                <a:solidFill>
                  <a:srgbClr val="252525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252525"/>
                </a:solidFill>
                <a:latin typeface="Arial"/>
                <a:ea typeface="Arial"/>
                <a:cs typeface="Arial"/>
              </a:rPr>
              <a:t>raw score scales.</a:t>
            </a:r>
          </a:p>
        </p:txBody>
      </p:sp>
      <p:sp>
        <p:nvSpPr>
          <p:cNvPr id="5" name="copy-04-paper-1-3">
            <a:extLst xmlns:a="http://schemas.openxmlformats.org/drawingml/2006/main">
              <a:ext uri="{FF2B5EF4-FFF2-40B4-BE49-F238E27FC236}">
                <a16:creationId xmlns:a16="http://schemas.microsoft.com/office/drawing/2014/main" id="{476C8E04-F1F0-4FB9-8FAE-AE25230FC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2333625"/>
            <a:ext cx="5429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252525"/>
                </a:solidFill>
                <a:latin typeface="Consolas"/>
                <a:ea typeface="Consolas"/>
                <a:cs typeface="Consolas"/>
              </a:defRPr>
            </a:pPr>
            <a:r>
              <a:rPr sz="2550" b="0">
                <a:solidFill>
                  <a:srgbClr val="252525"/>
                </a:solidFill>
                <a:latin typeface="Consolas"/>
                <a:ea typeface="Consolas"/>
                <a:cs typeface="Consolas"/>
              </a:rPr>
              <a:t>RRF(d) = Σ 1 / (k + rᵢ(d))</a:t>
            </a:r>
          </a:p>
        </p:txBody>
      </p:sp>
      <p:sp>
        <p:nvSpPr>
          <p:cNvPr id="6" name="copy-04-paper-1-4">
            <a:extLst xmlns:a="http://schemas.openxmlformats.org/drawingml/2006/main">
              <a:ext uri="{FF2B5EF4-FFF2-40B4-BE49-F238E27FC236}">
                <a16:creationId xmlns:a16="http://schemas.microsoft.com/office/drawing/2014/main" id="{3AF76552-446F-40BC-AEA3-D941E9EA7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3781425"/>
            <a:ext cx="5286375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rᵢ(d): rank in list i</a:t>
            </a:r>
          </a:p>
          <a:p xmlns:a="http://schemas.openxmlformats.org/drawingml/2006/main">
            <a:pPr algn="l">
              <a:defRPr sz="187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k: a positive smoothing constant</a:t>
            </a:r>
          </a:p>
        </p:txBody>
      </p:sp>
      <p:sp>
        <p:nvSpPr>
          <p:cNvPr id="7" name="copy-04-paper-1-5">
            <a:extLst xmlns:a="http://schemas.openxmlformats.org/drawingml/2006/main">
              <a:ext uri="{FF2B5EF4-FFF2-40B4-BE49-F238E27FC236}">
                <a16:creationId xmlns:a16="http://schemas.microsoft.com/office/drawing/2014/main" id="{8A214152-7A1C-44E6-B4E3-4AF6B52A3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619750"/>
            <a:ext cx="10382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Controlled example: k = 60, with two input lists.</a:t>
            </a:r>
          </a:p>
        </p:txBody>
      </p:sp>
      <p:sp>
        <p:nvSpPr>
          <p:cNvPr id="8" name="copy-04-paper-1-6">
            <a:extLst xmlns:a="http://schemas.openxmlformats.org/drawingml/2006/main">
              <a:ext uri="{FF2B5EF4-FFF2-40B4-BE49-F238E27FC236}">
                <a16:creationId xmlns:a16="http://schemas.microsoft.com/office/drawing/2014/main" id="{59F867F4-1013-41F7-8CAF-19EB10864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28650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95F57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95F57"/>
                </a:solidFill>
                <a:latin typeface="Arial"/>
                <a:ea typeface="Arial"/>
                <a:cs typeface="Arial"/>
              </a:rPr>
              <a:t>Method: Cormack, Clarke &amp; Büttcher · SIGIR 2009</a:t>
            </a:r>
          </a:p>
        </p:txBody>
      </p:sp>
    </p:spTree>
    <p:extLst>
      <p:ext uri="{BB962C8B-B14F-4D97-AF65-F5344CB8AC3E}">
        <p14:creationId xmlns:p14="http://schemas.microsoft.com/office/powerpoint/2010/main" val="186861803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775b02083f470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heading-04-paper-2-0">
            <a:extLst xmlns:a="http://schemas.openxmlformats.org/drawingml/2006/main">
              <a:ext uri="{FF2B5EF4-FFF2-40B4-BE49-F238E27FC236}">
                <a16:creationId xmlns:a16="http://schemas.microsoft.com/office/drawing/2014/main" id="{BD02CBCA-EC11-44D0-A2A1-5C3A74EBD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23875"/>
            <a:ext cx="10763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3675" b="0">
                <a:solidFill>
                  <a:srgbClr val="252525"/>
                </a:solidFill>
                <a:latin typeface="Georgia"/>
                <a:ea typeface="Georgia"/>
                <a:cs typeface="Georgia"/>
              </a:defRPr>
            </a:pPr>
            <a:r>
              <a:rPr sz="3675" b="0">
                <a:solidFill>
                  <a:srgbClr val="252525"/>
                </a:solidFill>
                <a:latin typeface="Georgia"/>
                <a:ea typeface="Georgia"/>
                <a:cs typeface="Georgia"/>
              </a:rPr>
              <a:t>A controlled replication check</a:t>
            </a:r>
          </a:p>
        </p:txBody>
      </p:sp>
      <p:sp>
        <p:nvSpPr>
          <p:cNvPr id="3" name="copy-04-paper-2-1">
            <a:extLst xmlns:a="http://schemas.openxmlformats.org/drawingml/2006/main">
              <a:ext uri="{FF2B5EF4-FFF2-40B4-BE49-F238E27FC236}">
                <a16:creationId xmlns:a16="http://schemas.microsoft.com/office/drawing/2014/main" id="{A525A89F-1F47-4616-851E-D88A88B0B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438275"/>
            <a:ext cx="10572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695F57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695F57"/>
                </a:solidFill>
                <a:latin typeface="Arial"/>
                <a:ea typeface="Arial"/>
                <a:cs typeface="Arial"/>
              </a:rPr>
              <a:t>Toy example · invented counts · 24 queries</a:t>
            </a:r>
          </a:p>
        </p:txBody>
      </p:sp>
      <p:sp>
        <p:nvSpPr>
          <p:cNvPr id="4" name="copy-04-paper-2-2">
            <a:extLst xmlns:a="http://schemas.openxmlformats.org/drawingml/2006/main">
              <a:ext uri="{FF2B5EF4-FFF2-40B4-BE49-F238E27FC236}">
                <a16:creationId xmlns:a16="http://schemas.microsoft.com/office/drawing/2014/main" id="{322A61EE-1544-484C-AB49-EA49CF1C1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095875"/>
            <a:ext cx="1062037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The fused ranking raises top-three coverage in this example.</a:t>
            </a:r>
          </a:p>
        </p:txBody>
      </p:sp>
      <p:sp>
        <p:nvSpPr>
          <p:cNvPr id="5" name="copy-04-paper-2-3">
            <a:extLst xmlns:a="http://schemas.openxmlformats.org/drawingml/2006/main">
              <a:ext uri="{FF2B5EF4-FFF2-40B4-BE49-F238E27FC236}">
                <a16:creationId xmlns:a16="http://schemas.microsoft.com/office/drawing/2014/main" id="{C04EE06A-642C-4E93-ADC0-8E79FDAB9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048375"/>
            <a:ext cx="10620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695F57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695F57"/>
                </a:solidFill>
                <a:latin typeface="Arial"/>
                <a:ea typeface="Arial"/>
                <a:cs typeface="Arial"/>
              </a:rPr>
              <a:t>It does not establish general retrieval performance.</a:t>
            </a:r>
          </a:p>
        </p:txBody>
      </p:sp>
      <p:graphicFrame>
        <p:nvGraphicFramePr>
          <p:cNvPr id="12" name=""/>
          <p:cNvGraphicFramePr/>
          <p:nvPr/>
        </p:nvGraphicFramePr>
        <p:xfrm>
          <a:off xmlns:a="http://schemas.openxmlformats.org/drawingml/2006/main" x="619125" y="2276475"/>
          <a:ext xmlns:a="http://schemas.openxmlformats.org/drawingml/2006/main" cx="10810875" cy="22669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5095875"/>
                <a:gridCol w="2857500"/>
                <a:gridCol w="2857500"/>
              </a:tblGrid>
              <a:tr h="566738">
                <a:tc>
                  <a:txBody>
                    <a:bodyPr/>
                    <a:lstStyle/>
                    <a:p>
                      <a:r>
                        <a:rPr sz="2025" b="1">
                          <a:solidFill>
                            <a:srgbClr val="252525"/>
                          </a:solidFill>
                          <a:latin typeface="Arial"/>
                          <a:ea typeface="Arial"/>
                          <a:cs typeface="Arial"/>
                        </a:rPr>
                        <a:t>Method</a:t>
                      </a:r>
                    </a:p>
                  </a:txBody>
                  <a:tcPr marL="91440" marR="91440" marT="45720" marB="45720">
                    <a:solidFill>
                      <a:srgbClr val="EDE7D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025" b="1">
                          <a:solidFill>
                            <a:srgbClr val="252525"/>
                          </a:solidFill>
                          <a:latin typeface="Arial"/>
                          <a:ea typeface="Arial"/>
                          <a:cs typeface="Arial"/>
                        </a:rPr>
                        <a:t>Hit@1 / 24</a:t>
                      </a:r>
                    </a:p>
                  </a:txBody>
                  <a:tcPr marL="91440" marR="91440" marT="45720" marB="45720">
                    <a:solidFill>
                      <a:srgbClr val="EDE7D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025" b="1">
                          <a:solidFill>
                            <a:srgbClr val="252525"/>
                          </a:solidFill>
                          <a:latin typeface="Arial"/>
                          <a:ea typeface="Arial"/>
                          <a:cs typeface="Arial"/>
                        </a:rPr>
                        <a:t>Hit@3 / 24</a:t>
                      </a:r>
                    </a:p>
                  </a:txBody>
                  <a:tcPr marL="91440" marR="91440" marT="45720" marB="45720">
                    <a:solidFill>
                      <a:srgbClr val="EDE7DE"/>
                    </a:solidFill>
                  </a:tcPr>
                </a:tc>
              </a:tr>
              <a:tr h="566738">
                <a:tc>
                  <a:txBody>
                    <a:bodyPr/>
                    <a:lstStyle/>
                    <a:p>
                      <a:r>
                        <a:rPr sz="2025" b="0">
                          <a:solidFill>
                            <a:srgbClr val="252525"/>
                          </a:solidFill>
                          <a:latin typeface="Arial"/>
                          <a:ea typeface="Arial"/>
                          <a:cs typeface="Arial"/>
                        </a:rPr>
                        <a:t>BM25</a:t>
                      </a:r>
                    </a:p>
                  </a:txBody>
                  <a:tcPr marL="91440" marR="91440" marT="45720" marB="45720">
                    <a:solidFill>
                      <a:srgbClr val="FFFC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025" b="0">
                          <a:solidFill>
                            <a:srgbClr val="252525"/>
                          </a:solidFill>
                          <a:latin typeface="Arial"/>
                          <a:ea typeface="Arial"/>
                          <a:cs typeface="Arial"/>
                        </a:rPr>
                        <a:t>5</a:t>
                      </a:r>
                    </a:p>
                  </a:txBody>
                  <a:tcPr marL="91440" marR="91440" marT="45720" marB="45720">
                    <a:solidFill>
                      <a:srgbClr val="FFFC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025" b="0">
                          <a:solidFill>
                            <a:srgbClr val="252525"/>
                          </a:solidFill>
                          <a:latin typeface="Arial"/>
                          <a:ea typeface="Arial"/>
                          <a:cs typeface="Arial"/>
                        </a:rPr>
                        <a:t>11</a:t>
                      </a:r>
                    </a:p>
                  </a:txBody>
                  <a:tcPr marL="91440" marR="91440" marT="45720" marB="45720">
                    <a:solidFill>
                      <a:srgbClr val="FFFCF7"/>
                    </a:solidFill>
                  </a:tcPr>
                </a:tc>
              </a:tr>
              <a:tr h="566738">
                <a:tc>
                  <a:txBody>
                    <a:bodyPr/>
                    <a:lstStyle/>
                    <a:p>
                      <a:r>
                        <a:rPr sz="2025" b="0">
                          <a:solidFill>
                            <a:srgbClr val="252525"/>
                          </a:solidFill>
                          <a:latin typeface="Arial"/>
                          <a:ea typeface="Arial"/>
                          <a:cs typeface="Arial"/>
                        </a:rPr>
                        <a:t>Character TF-IDF</a:t>
                      </a:r>
                    </a:p>
                  </a:txBody>
                  <a:tcPr marL="91440" marR="91440" marT="45720" marB="45720">
                    <a:solidFill>
                      <a:srgbClr val="FFFC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025" b="0">
                          <a:solidFill>
                            <a:srgbClr val="252525"/>
                          </a:solidFill>
                          <a:latin typeface="Arial"/>
                          <a:ea typeface="Arial"/>
                          <a:cs typeface="Arial"/>
                        </a:rPr>
                        <a:t>7</a:t>
                      </a:r>
                    </a:p>
                  </a:txBody>
                  <a:tcPr marL="91440" marR="91440" marT="45720" marB="45720">
                    <a:solidFill>
                      <a:srgbClr val="FFFC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025" b="0">
                          <a:solidFill>
                            <a:srgbClr val="252525"/>
                          </a:solidFill>
                          <a:latin typeface="Arial"/>
                          <a:ea typeface="Arial"/>
                          <a:cs typeface="Arial"/>
                        </a:rPr>
                        <a:t>10</a:t>
                      </a:r>
                    </a:p>
                  </a:txBody>
                  <a:tcPr marL="91440" marR="91440" marT="45720" marB="45720">
                    <a:solidFill>
                      <a:srgbClr val="FFFCF7"/>
                    </a:solidFill>
                  </a:tcPr>
                </a:tc>
              </a:tr>
              <a:tr h="566738">
                <a:tc>
                  <a:txBody>
                    <a:bodyPr/>
                    <a:lstStyle/>
                    <a:p>
                      <a:r>
                        <a:rPr sz="2025" b="0">
                          <a:solidFill>
                            <a:srgbClr val="252525"/>
                          </a:solidFill>
                          <a:latin typeface="Arial"/>
                          <a:ea typeface="Arial"/>
                          <a:cs typeface="Arial"/>
                        </a:rPr>
                        <a:t>RRF</a:t>
                      </a:r>
                    </a:p>
                  </a:txBody>
                  <a:tcPr marL="91440" marR="91440" marT="45720" marB="45720">
                    <a:solidFill>
                      <a:srgbClr val="FFFC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025" b="0">
                          <a:solidFill>
                            <a:srgbClr val="252525"/>
                          </a:solidFill>
                          <a:latin typeface="Arial"/>
                          <a:ea typeface="Arial"/>
                          <a:cs typeface="Arial"/>
                        </a:rPr>
                        <a:t>5</a:t>
                      </a:r>
                    </a:p>
                  </a:txBody>
                  <a:tcPr marL="91440" marR="91440" marT="45720" marB="45720">
                    <a:solidFill>
                      <a:srgbClr val="FFFC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025" b="0">
                          <a:solidFill>
                            <a:srgbClr val="252525"/>
                          </a:solidFill>
                          <a:latin typeface="Arial"/>
                          <a:ea typeface="Arial"/>
                          <a:cs typeface="Arial"/>
                        </a:rPr>
                        <a:t>13</a:t>
                      </a:r>
                    </a:p>
                  </a:txBody>
                  <a:tcPr marL="91440" marR="91440" marT="45720" marB="45720">
                    <a:solidFill>
                      <a:srgbClr val="FFFCF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319687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7afa85a248f4f8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heading-04-paper-3-0">
            <a:extLst xmlns:a="http://schemas.openxmlformats.org/drawingml/2006/main">
              <a:ext uri="{FF2B5EF4-FFF2-40B4-BE49-F238E27FC236}">
                <a16:creationId xmlns:a16="http://schemas.microsoft.com/office/drawing/2014/main" id="{7E7EC757-78EA-4EBA-A90A-BE3F68149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23875"/>
            <a:ext cx="10953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0">
                <a:solidFill>
                  <a:srgbClr val="252525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252525"/>
                </a:solidFill>
                <a:latin typeface="Georgia"/>
                <a:ea typeface="Georgia"/>
                <a:cs typeface="Georgia"/>
              </a:rPr>
              <a:t>What the example cannot establish</a:t>
            </a:r>
          </a:p>
        </p:txBody>
      </p:sp>
      <p:sp>
        <p:nvSpPr>
          <p:cNvPr id="3" name="copy-04-paper-3-1">
            <a:extLst xmlns:a="http://schemas.openxmlformats.org/drawingml/2006/main">
              <a:ext uri="{FF2B5EF4-FFF2-40B4-BE49-F238E27FC236}">
                <a16:creationId xmlns:a16="http://schemas.microsoft.com/office/drawing/2014/main" id="{9D587F4E-F1B1-46F4-8946-189ED5DC1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066925"/>
            <a:ext cx="90487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3225" b="0">
                <a:solidFill>
                  <a:srgbClr val="AB532D"/>
                </a:solidFill>
                <a:latin typeface="Arial"/>
                <a:ea typeface="Arial"/>
                <a:cs typeface="Arial"/>
              </a:defRPr>
            </a:pPr>
            <a:r>
              <a:rPr sz="3225" b="0">
                <a:solidFill>
                  <a:srgbClr val="AB532D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4" name="copy-04-paper-3-2">
            <a:extLst xmlns:a="http://schemas.openxmlformats.org/drawingml/2006/main">
              <a:ext uri="{FF2B5EF4-FFF2-40B4-BE49-F238E27FC236}">
                <a16:creationId xmlns:a16="http://schemas.microsoft.com/office/drawing/2014/main" id="{ED6927E8-EB6B-48E5-8ED9-BCF8CB3D1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143125"/>
            <a:ext cx="6953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252525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52525"/>
                </a:solidFill>
                <a:latin typeface="Arial"/>
                <a:ea typeface="Arial"/>
                <a:cs typeface="Arial"/>
              </a:rPr>
              <a:t>Generalization</a:t>
            </a:r>
          </a:p>
        </p:txBody>
      </p:sp>
      <p:sp>
        <p:nvSpPr>
          <p:cNvPr id="5" name="copy-04-paper-3-3">
            <a:extLst xmlns:a="http://schemas.openxmlformats.org/drawingml/2006/main">
              <a:ext uri="{FF2B5EF4-FFF2-40B4-BE49-F238E27FC236}">
                <a16:creationId xmlns:a16="http://schemas.microsoft.com/office/drawing/2014/main" id="{5379955B-AAA2-44CA-9CC8-679DD8798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924175"/>
            <a:ext cx="695325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A tiny constructed corpus cannot represent</a:t>
            </a:r>
          </a:p>
          <a:p xmlns:a="http://schemas.openxmlformats.org/drawingml/2006/main">
            <a:pPr algn="l">
              <a:defRPr sz="217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production traffic.</a:t>
            </a:r>
          </a:p>
        </p:txBody>
      </p:sp>
      <p:sp>
        <p:nvSpPr>
          <p:cNvPr id="6" name="copy-04-paper-3-4">
            <a:extLst xmlns:a="http://schemas.openxmlformats.org/drawingml/2006/main">
              <a:ext uri="{FF2B5EF4-FFF2-40B4-BE49-F238E27FC236}">
                <a16:creationId xmlns:a16="http://schemas.microsoft.com/office/drawing/2014/main" id="{90F0D5CF-DF95-4F57-BF01-E59F82F10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067175"/>
            <a:ext cx="90487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3225" b="0">
                <a:solidFill>
                  <a:srgbClr val="AB532D"/>
                </a:solidFill>
                <a:latin typeface="Arial"/>
                <a:ea typeface="Arial"/>
                <a:cs typeface="Arial"/>
              </a:defRPr>
            </a:pPr>
            <a:r>
              <a:rPr sz="3225" b="0">
                <a:solidFill>
                  <a:srgbClr val="AB532D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7" name="copy-04-paper-3-5">
            <a:extLst xmlns:a="http://schemas.openxmlformats.org/drawingml/2006/main">
              <a:ext uri="{FF2B5EF4-FFF2-40B4-BE49-F238E27FC236}">
                <a16:creationId xmlns:a16="http://schemas.microsoft.com/office/drawing/2014/main" id="{C7754909-1F26-4167-A3FF-2B2CA8E1B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4143375"/>
            <a:ext cx="6953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252525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52525"/>
                </a:solidFill>
                <a:latin typeface="Arial"/>
                <a:ea typeface="Arial"/>
                <a:cs typeface="Arial"/>
              </a:rPr>
              <a:t>Causal explanation</a:t>
            </a:r>
          </a:p>
        </p:txBody>
      </p:sp>
      <p:sp>
        <p:nvSpPr>
          <p:cNvPr id="8" name="copy-04-paper-3-6">
            <a:extLst xmlns:a="http://schemas.openxmlformats.org/drawingml/2006/main">
              <a:ext uri="{FF2B5EF4-FFF2-40B4-BE49-F238E27FC236}">
                <a16:creationId xmlns:a16="http://schemas.microsoft.com/office/drawing/2014/main" id="{49106A19-1A48-4EBF-899A-72A66593E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4933950"/>
            <a:ext cx="6953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Repeat with independent queries and ablations</a:t>
            </a:r>
          </a:p>
          <a:p xmlns:a="http://schemas.openxmlformats.org/drawingml/2006/main">
            <a:pPr algn="l">
              <a:defRPr sz="217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to isolate why the ranking changed.</a:t>
            </a:r>
          </a:p>
        </p:txBody>
      </p:sp>
    </p:spTree>
    <p:extLst>
      <p:ext uri="{BB962C8B-B14F-4D97-AF65-F5344CB8AC3E}">
        <p14:creationId xmlns:p14="http://schemas.microsoft.com/office/powerpoint/2010/main" val="164195357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2026-09-09T14:10:12.4300000Z</dcterms:created>
  <dcterms:modified xsi:type="dcterms:W3CDTF">2026-09-09T14:10:12.4300000Z</dcterms:modified>
</coreProperties>
</file>