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slides/charts/chart1.xml" ContentType="application/vnd.openxmlformats-officedocument.drawingml.chart+xml"/>
  <Override PartName="/ppt/notesSlides/notesSlide3.xml" ContentType="application/vnd.openxmlformats-officedocument.presentationml.notesSlide+xml"/>
  <Default Extension="xlsx" ContentType="application/vnd.openxmlformats-officedocument.spreadsheetml.sheet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f726db1279540be" /><Relationship Type="http://schemas.openxmlformats.org/officeDocument/2006/relationships/extended-properties" Target="/docProps/app.xml" Id="R1a249931421b48ac" /><Relationship Type="http://schemas.openxmlformats.org/officeDocument/2006/relationships/officeDocument" Target="/ppt/presentation.xml" Id="R5b1f1a5b331a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bde8f658143cd"/>
  </p:sldMasterIdLst>
  <p:notesMasterIdLst>
    <p:notesMasterId xmlns:r="http://schemas.openxmlformats.org/officeDocument/2006/relationships" r:id="R14c9d113dc224ecc"/>
  </p:notesMasterIdLst>
  <p:sldIdLst>
    <p:sldId xmlns:r="http://schemas.openxmlformats.org/officeDocument/2006/relationships" id="256" r:id="Rfa4bdbbe32e64f36"/>
    <p:sldId xmlns:r="http://schemas.openxmlformats.org/officeDocument/2006/relationships" id="257" r:id="R42eb4e4ad83745bf"/>
    <p:sldId xmlns:r="http://schemas.openxmlformats.org/officeDocument/2006/relationships" id="258" r:id="R53fd1b6bcf78461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850a1c299d8441d" /><Relationship Type="http://schemas.openxmlformats.org/officeDocument/2006/relationships/slideMaster" Target="/ppt/slideMasters/slideMaster1.xml" Id="R24ebde8f658143cd" /><Relationship Type="http://schemas.openxmlformats.org/officeDocument/2006/relationships/notesMaster" Target="/ppt/notesMasters/notesMaster1.xml" Id="R14c9d113dc224ecc" /><Relationship Type="http://schemas.openxmlformats.org/officeDocument/2006/relationships/presProps" Target="/ppt/presProps.xml" Id="R9f326a4ddf234dce" /><Relationship Type="http://schemas.openxmlformats.org/officeDocument/2006/relationships/tableStyles" Target="/ppt/tableStyles.xml" Id="R0965255cfbb24cb4" /><Relationship Type="http://schemas.openxmlformats.org/officeDocument/2006/relationships/slide" Target="/ppt/slides/slide1.xml" Id="Rfa4bdbbe32e64f36" /><Relationship Type="http://schemas.openxmlformats.org/officeDocument/2006/relationships/slide" Target="/ppt/slides/slide2.xml" Id="R42eb4e4ad83745bf" /><Relationship Type="http://schemas.openxmlformats.org/officeDocument/2006/relationships/slide" Target="/ppt/slides/slide3.xml" Id="R53fd1b6bcf78461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44f74dc77be4f2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aa7c8957ad645d0" /><Relationship Type="http://schemas.openxmlformats.org/officeDocument/2006/relationships/notesMaster" Target="/ppt/notesMasters/notesMaster1.xml" Id="Ra45500dc615c4c4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fd48d5bb64541f5" /><Relationship Type="http://schemas.openxmlformats.org/officeDocument/2006/relationships/notesMaster" Target="/ppt/notesMasters/notesMaster1.xml" Id="Rd6281ff547ab468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e0d6e10a04b45c0" /><Relationship Type="http://schemas.openxmlformats.org/officeDocument/2006/relationships/notesMaster" Target="/ppt/notesMasters/notesMaster1.xml" Id="Rd5b426373ba247f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Annual &amp; weekly review: Annual scorecard.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Year in review</a:t>
            </a:r>
          </a:p>
          <a:p xmlns:a="http://schemas.openxmlformats.org/drawingml/2006/main">
            <a:r>
              <a:t>An illustrative operations scorecard</a:t>
            </a:r>
          </a:p>
          <a:p xmlns:a="http://schemas.openxmlformats.org/drawingml/2006/main">
            <a:r>
              <a:t>48</a:t>
            </a:r>
          </a:p>
          <a:p xmlns:a="http://schemas.openxmlformats.org/drawingml/2006/main">
            <a:r>
              <a:t>releases shipped</a:t>
            </a:r>
          </a:p>
          <a:p xmlns:a="http://schemas.openxmlformats.org/drawingml/2006/main">
            <a:r>
              <a:t>92%</a:t>
            </a:r>
          </a:p>
          <a:p xmlns:a="http://schemas.openxmlformats.org/drawingml/2006/main">
            <a:r>
              <a:t>planned work completed</a:t>
            </a:r>
          </a:p>
          <a:p xmlns:a="http://schemas.openxmlformats.org/drawingml/2006/main">
            <a:r>
              <a:t>6</a:t>
            </a:r>
          </a:p>
          <a:p xmlns:a="http://schemas.openxmlformats.org/drawingml/2006/main">
            <a:r>
              <a:t>teams supported</a:t>
            </a:r>
          </a:p>
          <a:p xmlns:a="http://schemas.openxmlformats.org/drawingml/2006/main">
            <a:r>
              <a:t>Synthetic example; not actual organizational results.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Annual &amp; weekly review: Weekly review.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This week / next week</a:t>
            </a:r>
          </a:p>
          <a:p xmlns:a="http://schemas.openxmlformats.org/drawingml/2006/main">
            <a:r>
              <a:t>COMPLETED</a:t>
            </a:r>
          </a:p>
          <a:p xmlns:a="http://schemas.openxmlformats.org/drawingml/2006/main">
            <a:r>
              <a:t>Published the onboarding guide Resolved the export regression</a:t>
            </a:r>
          </a:p>
          <a:p xmlns:a="http://schemas.openxmlformats.org/drawingml/2006/main">
            <a:r>
              <a:t>NEXT</a:t>
            </a:r>
          </a:p>
          <a:p xmlns:a="http://schemas.openxmlformats.org/drawingml/2006/main">
            <a:r>
              <a:t>Run five onboarding sessions Check export speed on large files</a:t>
            </a:r>
          </a:p>
          <a:p xmlns:a="http://schemas.openxmlformats.org/drawingml/2006/main">
            <a:r>
              <a:t>BLOCKER</a:t>
            </a:r>
          </a:p>
          <a:p xmlns:a="http://schemas.openxmlformats.org/drawingml/2006/main">
            <a:r>
              <a:t>Waiting for access to the shared test environment.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Annual &amp; weekly review: Trend evidence.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Support backlog across four weeks</a:t>
            </a:r>
          </a:p>
          <a:p xmlns:a="http://schemas.openxmlformats.org/drawingml/2006/main">
            <a:r>
              <a:t>Illustrative unresolved tickets at week end</a:t>
            </a:r>
          </a:p>
          <a:p xmlns:a="http://schemas.openxmlformats.org/drawingml/2006/main">
            <a:r>
              <a:t>18 fewer tickets from first week to last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1f78d9a934ea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2900cd57ee84376" /><Relationship Type="http://schemas.openxmlformats.org/officeDocument/2006/relationships/slideLayout" Target="/ppt/slideLayouts/slideLayout1.xml" Id="R07d83b46b409491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83b46b409491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5f93064c44329" /><Relationship Type="http://schemas.openxmlformats.org/officeDocument/2006/relationships/image" Target="/ppt/media/image.png" Id="R97077a357fe4472e" /><Relationship Type="http://schemas.openxmlformats.org/officeDocument/2006/relationships/notesSlide" Target="/ppt/notesSlides/notesSlide1.xml" Id="R32160287202c46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4e3d6034d4d4a" /><Relationship Type="http://schemas.openxmlformats.org/officeDocument/2006/relationships/image" Target="/ppt/media/image2.png" Id="Rd1d8430f6d45420e" /><Relationship Type="http://schemas.openxmlformats.org/officeDocument/2006/relationships/notesSlide" Target="/ppt/notesSlides/notesSlide2.xml" Id="R2c926c184998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679fcec924a6f" /><Relationship Type="http://schemas.openxmlformats.org/officeDocument/2006/relationships/image" Target="/ppt/media/image3.png" Id="R97724c36d4404bca" /><Relationship Type="http://schemas.openxmlformats.org/officeDocument/2006/relationships/chart" Target="/ppt/slides/charts/chart1.xml" Id="R9006fed28f7f4d88" /><Relationship Type="http://schemas.openxmlformats.org/officeDocument/2006/relationships/notesSlide" Target="/ppt/notesSlides/notesSlide3.xml" Id="R205fc5f39f2843af" /></Relationships>
</file>

<file path=ppt/slides/charts/_rels/chart1.xml.rels><Relationships xmlns="http://schemas.openxmlformats.org/package/2006/relationships"><Relationship Id="rIdChartSnapshot1" Type="http://schemas.openxmlformats.org/officeDocument/2006/relationships/package" Target="../../embeddings/chart-data-snapshot-001.xlsx"/></Relationships>
</file>

<file path=ppt/slides/charts/chart1.xml><?xml version="1.0" encoding="utf-8"?>
<c:chartSpace xmlns:c="http://schemas.openxmlformats.org/drawingml/2006/chart" xmlns:r="http://schemas.openxmlformats.org/officeDocument/2006/relationships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Unresolved tickets (synthetic)</c:v>
          </c:tx>
          <c:spPr>
            <a:solidFill xmlns:a="http://schemas.openxmlformats.org/drawingml/2006/main">
              <a:srgbClr val="883A55"/>
            </a:solidFill>
          </c:spPr>
          <c:cat>
            <c:strRef>
              <c:f>'Chart Data'!$A$2:$A$5</c:f>
              <c:strCache>
                <c:ptCount val="4"/>
                <c:pt idx="0">
                  <c:v>Week 1</c:v>
                </c:pt>
                <c:pt idx="1">
                  <c:v>Week 2</c:v>
                </c:pt>
                <c:pt idx="2">
                  <c:v>Week 3</c:v>
                </c:pt>
                <c:pt idx="3">
                  <c:v>Week 4</c:v>
                </c:pt>
              </c:strCache>
            </c:strRef>
          </c:cat>
          <c:val>
            <c:numRef>
              <c:f>'Chart Data'!$B$2:$B$5</c:f>
              <c:numCache>
                <c:formatCode>General</c:formatCode>
                <c:ptCount val="4"/>
                <c:pt idx="0">
                  <c:v>42</c:v>
                </c:pt>
                <c:pt idx="1">
                  <c:v>37</c:v>
                </c:pt>
                <c:pt idx="2">
                  <c:v>29</c:v>
                </c:pt>
                <c:pt idx="3">
                  <c:v>24</c:v>
                </c:pt>
              </c:numCache>
            </c:numRef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875">
                  <a:solidFill>
                    <a:srgbClr val="26394A"/>
                  </a:solidFill>
                  <a:latin typeface="Arial"/>
                  <a:ea typeface="Arial"/>
                  <a:cs typeface="Arial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26394A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</c:plotArea>
    <c:plotVisOnly val="1"/>
  </c:chart>
  <c:externalData r:id="rIdChartSnapshot1">
    <c:autoUpdate val="0"/>
  </c:externalData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077a357fe4472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7-report-1-0">
            <a:extLst xmlns:a="http://schemas.openxmlformats.org/drawingml/2006/main">
              <a:ext uri="{FF2B5EF4-FFF2-40B4-BE49-F238E27FC236}">
                <a16:creationId xmlns:a16="http://schemas.microsoft.com/office/drawing/2014/main" id="{542F6676-76BE-4ACD-A520-968AA33F4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912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4725" b="1">
                <a:solidFill>
                  <a:srgbClr val="FFF5E7"/>
                </a:solidFill>
                <a:latin typeface="Arial"/>
                <a:ea typeface="Arial"/>
                <a:cs typeface="Arial"/>
              </a:defRPr>
            </a:pPr>
            <a:r>
              <a:rPr sz="4725" b="1">
                <a:solidFill>
                  <a:srgbClr val="FFF5E7"/>
                </a:solidFill>
                <a:latin typeface="Arial"/>
                <a:ea typeface="Arial"/>
                <a:cs typeface="Arial"/>
              </a:rPr>
              <a:t>Year in review</a:t>
            </a:r>
          </a:p>
        </p:txBody>
      </p:sp>
      <p:sp>
        <p:nvSpPr>
          <p:cNvPr id="3" name="copy-07-report-1-1">
            <a:extLst xmlns:a="http://schemas.openxmlformats.org/drawingml/2006/main">
              <a:ext uri="{FF2B5EF4-FFF2-40B4-BE49-F238E27FC236}">
                <a16:creationId xmlns:a16="http://schemas.microsoft.com/office/drawing/2014/main" id="{72B286E1-CA59-4E09-9592-81187F5A1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38300"/>
            <a:ext cx="9906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DABCB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DABCB7"/>
                </a:solidFill>
                <a:latin typeface="Arial"/>
                <a:ea typeface="Arial"/>
                <a:cs typeface="Arial"/>
              </a:rPr>
              <a:t>An illustrative operations scorecard</a:t>
            </a:r>
          </a:p>
        </p:txBody>
      </p:sp>
      <p:sp>
        <p:nvSpPr>
          <p:cNvPr id="4" name="copy-07-report-1-2">
            <a:extLst xmlns:a="http://schemas.openxmlformats.org/drawingml/2006/main">
              <a:ext uri="{FF2B5EF4-FFF2-40B4-BE49-F238E27FC236}">
                <a16:creationId xmlns:a16="http://schemas.microsoft.com/office/drawing/2014/main" id="{1C6520D8-AF94-4C98-ACFD-1F4421FE8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43225"/>
            <a:ext cx="34290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8100" b="1">
                <a:solidFill>
                  <a:srgbClr val="FFF5E7"/>
                </a:solidFill>
                <a:latin typeface="Arial"/>
                <a:ea typeface="Arial"/>
                <a:cs typeface="Arial"/>
              </a:defRPr>
            </a:pPr>
            <a:r>
              <a:rPr sz="8100" b="1">
                <a:solidFill>
                  <a:srgbClr val="FFF5E7"/>
                </a:solidFill>
                <a:latin typeface="Arial"/>
                <a:ea typeface="Arial"/>
                <a:cs typeface="Arial"/>
              </a:rPr>
              <a:t>48</a:t>
            </a:r>
          </a:p>
        </p:txBody>
      </p:sp>
      <p:sp>
        <p:nvSpPr>
          <p:cNvPr id="5" name="copy-07-report-1-3">
            <a:extLst xmlns:a="http://schemas.openxmlformats.org/drawingml/2006/main">
              <a:ext uri="{FF2B5EF4-FFF2-40B4-BE49-F238E27FC236}">
                <a16:creationId xmlns:a16="http://schemas.microsoft.com/office/drawing/2014/main" id="{E7A2C57C-E8A1-4DE1-A96D-4F96F3535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514850"/>
            <a:ext cx="333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FFF5E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FFF5E7"/>
                </a:solidFill>
                <a:latin typeface="Arial"/>
                <a:ea typeface="Arial"/>
                <a:cs typeface="Arial"/>
              </a:rPr>
              <a:t>releases shipped</a:t>
            </a:r>
          </a:p>
        </p:txBody>
      </p:sp>
      <p:sp>
        <p:nvSpPr>
          <p:cNvPr id="6" name="copy-07-report-1-4">
            <a:extLst xmlns:a="http://schemas.openxmlformats.org/drawingml/2006/main">
              <a:ext uri="{FF2B5EF4-FFF2-40B4-BE49-F238E27FC236}">
                <a16:creationId xmlns:a16="http://schemas.microsoft.com/office/drawing/2014/main" id="{D7A43802-5C8A-464B-803F-5E7349A84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2943225"/>
            <a:ext cx="37147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8100" b="1">
                <a:solidFill>
                  <a:srgbClr val="FFF5E7"/>
                </a:solidFill>
                <a:latin typeface="Arial"/>
                <a:ea typeface="Arial"/>
                <a:cs typeface="Arial"/>
              </a:defRPr>
            </a:pPr>
            <a:r>
              <a:rPr sz="8100" b="1">
                <a:solidFill>
                  <a:srgbClr val="FFF5E7"/>
                </a:solidFill>
                <a:latin typeface="Arial"/>
                <a:ea typeface="Arial"/>
                <a:cs typeface="Arial"/>
              </a:rPr>
              <a:t>92%</a:t>
            </a:r>
          </a:p>
        </p:txBody>
      </p:sp>
      <p:sp>
        <p:nvSpPr>
          <p:cNvPr id="7" name="copy-07-report-1-5">
            <a:extLst xmlns:a="http://schemas.openxmlformats.org/drawingml/2006/main">
              <a:ext uri="{FF2B5EF4-FFF2-40B4-BE49-F238E27FC236}">
                <a16:creationId xmlns:a16="http://schemas.microsoft.com/office/drawing/2014/main" id="{76C197E5-6888-4FBC-876C-4A471427E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514850"/>
            <a:ext cx="3667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FFF5E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FFF5E7"/>
                </a:solidFill>
                <a:latin typeface="Arial"/>
                <a:ea typeface="Arial"/>
                <a:cs typeface="Arial"/>
              </a:rPr>
              <a:t>planned work completed</a:t>
            </a:r>
          </a:p>
        </p:txBody>
      </p:sp>
      <p:sp>
        <p:nvSpPr>
          <p:cNvPr id="8" name="copy-07-report-1-6">
            <a:extLst xmlns:a="http://schemas.openxmlformats.org/drawingml/2006/main">
              <a:ext uri="{FF2B5EF4-FFF2-40B4-BE49-F238E27FC236}">
                <a16:creationId xmlns:a16="http://schemas.microsoft.com/office/drawing/2014/main" id="{71EE2757-1795-489C-8F82-92A78291E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943225"/>
            <a:ext cx="2143125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8100" b="1">
                <a:solidFill>
                  <a:srgbClr val="FFF5E7"/>
                </a:solidFill>
                <a:latin typeface="Arial"/>
                <a:ea typeface="Arial"/>
                <a:cs typeface="Arial"/>
              </a:defRPr>
            </a:pPr>
            <a:r>
              <a:rPr sz="8100" b="1">
                <a:solidFill>
                  <a:srgbClr val="FFF5E7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9" name="copy-07-report-1-7">
            <a:extLst xmlns:a="http://schemas.openxmlformats.org/drawingml/2006/main">
              <a:ext uri="{FF2B5EF4-FFF2-40B4-BE49-F238E27FC236}">
                <a16:creationId xmlns:a16="http://schemas.microsoft.com/office/drawing/2014/main" id="{44851284-B8D2-44FF-85AF-224E29F38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01075" y="4514850"/>
            <a:ext cx="1714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FFF5E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FFF5E7"/>
                </a:solidFill>
                <a:latin typeface="Arial"/>
                <a:ea typeface="Arial"/>
                <a:cs typeface="Arial"/>
              </a:rPr>
              <a:t>teams</a:t>
            </a:r>
          </a:p>
          <a:p xmlns:a="http://schemas.openxmlformats.org/drawingml/2006/main">
            <a:pPr algn="l">
              <a:defRPr sz="2100" b="0">
                <a:solidFill>
                  <a:srgbClr val="FFF5E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FFF5E7"/>
                </a:solidFill>
                <a:latin typeface="Arial"/>
                <a:ea typeface="Arial"/>
                <a:cs typeface="Arial"/>
              </a:rPr>
              <a:t>supported</a:t>
            </a:r>
          </a:p>
        </p:txBody>
      </p:sp>
      <p:sp>
        <p:nvSpPr>
          <p:cNvPr id="10" name="copy-07-report-1-8">
            <a:extLst xmlns:a="http://schemas.openxmlformats.org/drawingml/2006/main">
              <a:ext uri="{FF2B5EF4-FFF2-40B4-BE49-F238E27FC236}">
                <a16:creationId xmlns:a16="http://schemas.microsoft.com/office/drawing/2014/main" id="{6BDBE2DA-1BFF-4F62-8BDA-C03CEAD71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162675"/>
            <a:ext cx="9620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ABCB7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DABCB7"/>
                </a:solidFill>
                <a:latin typeface="Arial"/>
                <a:ea typeface="Arial"/>
                <a:cs typeface="Arial"/>
              </a:rPr>
              <a:t>Synthetic example; not actual organizational results.</a:t>
            </a:r>
          </a:p>
        </p:txBody>
      </p:sp>
    </p:spTree>
    <p:extLst>
      <p:ext uri="{BB962C8B-B14F-4D97-AF65-F5344CB8AC3E}">
        <p14:creationId xmlns:p14="http://schemas.microsoft.com/office/powerpoint/2010/main" val="166213194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d8430f6d45420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7-report-2-0">
            <a:extLst xmlns:a="http://schemas.openxmlformats.org/drawingml/2006/main">
              <a:ext uri="{FF2B5EF4-FFF2-40B4-BE49-F238E27FC236}">
                <a16:creationId xmlns:a16="http://schemas.microsoft.com/office/drawing/2014/main" id="{2ED54F62-E6D7-4BC1-956F-4362C137E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23875"/>
            <a:ext cx="10858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825" b="1">
                <a:solidFill>
                  <a:srgbClr val="65293B"/>
                </a:solidFill>
                <a:latin typeface="Arial"/>
                <a:ea typeface="Arial"/>
                <a:cs typeface="Arial"/>
              </a:defRPr>
            </a:pPr>
            <a:r>
              <a:rPr sz="3825" b="1">
                <a:solidFill>
                  <a:srgbClr val="65293B"/>
                </a:solidFill>
                <a:latin typeface="Arial"/>
                <a:ea typeface="Arial"/>
                <a:cs typeface="Arial"/>
              </a:rPr>
              <a:t>This week / next week</a:t>
            </a:r>
          </a:p>
        </p:txBody>
      </p:sp>
      <p:sp>
        <p:nvSpPr>
          <p:cNvPr id="3" name="copy-07-report-2-1">
            <a:extLst xmlns:a="http://schemas.openxmlformats.org/drawingml/2006/main">
              <a:ext uri="{FF2B5EF4-FFF2-40B4-BE49-F238E27FC236}">
                <a16:creationId xmlns:a16="http://schemas.microsoft.com/office/drawing/2014/main" id="{CA1763F6-36A2-4598-9E3D-17A1C135E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095500"/>
            <a:ext cx="3619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65293B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5293B"/>
                </a:solidFill>
                <a:latin typeface="Arial"/>
                <a:ea typeface="Arial"/>
                <a:cs typeface="Arial"/>
              </a:rPr>
              <a:t>COMPLETED</a:t>
            </a:r>
          </a:p>
        </p:txBody>
      </p:sp>
      <p:sp>
        <p:nvSpPr>
          <p:cNvPr id="4" name="copy-07-report-2-2">
            <a:extLst xmlns:a="http://schemas.openxmlformats.org/drawingml/2006/main">
              <a:ext uri="{FF2B5EF4-FFF2-40B4-BE49-F238E27FC236}">
                <a16:creationId xmlns:a16="http://schemas.microsoft.com/office/drawing/2014/main" id="{5499C221-3306-4C65-9C6C-83AC1C512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771775"/>
            <a:ext cx="5143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Published the onboarding guide</a:t>
            </a:r>
          </a:p>
          <a:p xmlns:a="http://schemas.openxmlformats.org/drawingml/2006/main">
            <a:pPr algn="l">
              <a:defRPr sz="232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Resolved the export regression</a:t>
            </a:r>
          </a:p>
        </p:txBody>
      </p:sp>
      <p:sp>
        <p:nvSpPr>
          <p:cNvPr id="5" name="copy-07-report-2-3">
            <a:extLst xmlns:a="http://schemas.openxmlformats.org/drawingml/2006/main">
              <a:ext uri="{FF2B5EF4-FFF2-40B4-BE49-F238E27FC236}">
                <a16:creationId xmlns:a16="http://schemas.microsoft.com/office/drawing/2014/main" id="{2438E700-5DCE-49C1-9935-046A30AAA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95500"/>
            <a:ext cx="390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65293B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5293B"/>
                </a:solidFill>
                <a:latin typeface="Arial"/>
                <a:ea typeface="Arial"/>
                <a:cs typeface="Arial"/>
              </a:rPr>
              <a:t>NEXT</a:t>
            </a:r>
          </a:p>
        </p:txBody>
      </p:sp>
      <p:sp>
        <p:nvSpPr>
          <p:cNvPr id="6" name="copy-07-report-2-4">
            <a:extLst xmlns:a="http://schemas.openxmlformats.org/drawingml/2006/main">
              <a:ext uri="{FF2B5EF4-FFF2-40B4-BE49-F238E27FC236}">
                <a16:creationId xmlns:a16="http://schemas.microsoft.com/office/drawing/2014/main" id="{DCAD74D4-C838-4DC1-9895-7770840F0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771775"/>
            <a:ext cx="4762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Run five onboarding sessions</a:t>
            </a:r>
          </a:p>
          <a:p xmlns:a="http://schemas.openxmlformats.org/drawingml/2006/main">
            <a:pPr algn="l">
              <a:defRPr sz="232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Check export speed on large files</a:t>
            </a:r>
          </a:p>
        </p:txBody>
      </p:sp>
      <p:sp>
        <p:nvSpPr>
          <p:cNvPr id="7" name="copy-07-report-2-5">
            <a:extLst xmlns:a="http://schemas.openxmlformats.org/drawingml/2006/main">
              <a:ext uri="{FF2B5EF4-FFF2-40B4-BE49-F238E27FC236}">
                <a16:creationId xmlns:a16="http://schemas.microsoft.com/office/drawing/2014/main" id="{3B3507F7-E27D-41CC-93FE-D4550F613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81012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65293B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5293B"/>
                </a:solidFill>
                <a:latin typeface="Arial"/>
                <a:ea typeface="Arial"/>
                <a:cs typeface="Arial"/>
              </a:rPr>
              <a:t>BLOCKER</a:t>
            </a:r>
          </a:p>
        </p:txBody>
      </p:sp>
      <p:sp>
        <p:nvSpPr>
          <p:cNvPr id="8" name="copy-07-report-2-6">
            <a:extLst xmlns:a="http://schemas.openxmlformats.org/drawingml/2006/main">
              <a:ext uri="{FF2B5EF4-FFF2-40B4-BE49-F238E27FC236}">
                <a16:creationId xmlns:a16="http://schemas.microsoft.com/office/drawing/2014/main" id="{BAB7F68E-990B-45CA-A1D8-0F46C6587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381625"/>
            <a:ext cx="1047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Waiting for access to the shared test environment.</a:t>
            </a:r>
          </a:p>
        </p:txBody>
      </p:sp>
    </p:spTree>
    <p:extLst>
      <p:ext uri="{BB962C8B-B14F-4D97-AF65-F5344CB8AC3E}">
        <p14:creationId xmlns:p14="http://schemas.microsoft.com/office/powerpoint/2010/main" val="106947598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724c36d4404bc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7-report-3-0">
            <a:extLst xmlns:a="http://schemas.openxmlformats.org/drawingml/2006/main">
              <a:ext uri="{FF2B5EF4-FFF2-40B4-BE49-F238E27FC236}">
                <a16:creationId xmlns:a16="http://schemas.microsoft.com/office/drawing/2014/main" id="{04635A8E-7AAE-4584-9407-CE7966B36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57200"/>
            <a:ext cx="10953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65293B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65293B"/>
                </a:solidFill>
                <a:latin typeface="Arial"/>
                <a:ea typeface="Arial"/>
                <a:cs typeface="Arial"/>
              </a:rPr>
              <a:t>Support backlog across four weeks</a:t>
            </a:r>
          </a:p>
        </p:txBody>
      </p:sp>
      <p:sp>
        <p:nvSpPr>
          <p:cNvPr id="3" name="copy-07-report-3-1">
            <a:extLst xmlns:a="http://schemas.openxmlformats.org/drawingml/2006/main">
              <a:ext uri="{FF2B5EF4-FFF2-40B4-BE49-F238E27FC236}">
                <a16:creationId xmlns:a16="http://schemas.microsoft.com/office/drawing/2014/main" id="{F88BDB76-4975-45F8-B5BA-0E28584F3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381125"/>
            <a:ext cx="952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716A6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716A63"/>
                </a:solidFill>
                <a:latin typeface="Arial"/>
                <a:ea typeface="Arial"/>
                <a:cs typeface="Arial"/>
              </a:rPr>
              <a:t>Illustrative unresolved tickets at week end</a:t>
            </a:r>
          </a:p>
        </p:txBody>
      </p:sp>
      <p:sp>
        <p:nvSpPr>
          <p:cNvPr id="4" name="copy-07-report-3-2">
            <a:extLst xmlns:a="http://schemas.openxmlformats.org/drawingml/2006/main">
              <a:ext uri="{FF2B5EF4-FFF2-40B4-BE49-F238E27FC236}">
                <a16:creationId xmlns:a16="http://schemas.microsoft.com/office/drawing/2014/main" id="{BB61CB97-324B-48EE-AB3C-098D3D17F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5715000"/>
            <a:ext cx="61912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65293B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65293B"/>
                </a:solidFill>
                <a:latin typeface="Arial"/>
                <a:ea typeface="Arial"/>
                <a:cs typeface="Arial"/>
              </a:rPr>
              <a:t>18 fewer tickets</a:t>
            </a:r>
          </a:p>
          <a:p xmlns:a="http://schemas.openxmlformats.org/drawingml/2006/main">
            <a:pPr algn="l">
              <a:defRPr sz="2250" b="1">
                <a:solidFill>
                  <a:srgbClr val="65293B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65293B"/>
                </a:solidFill>
                <a:latin typeface="Arial"/>
                <a:ea typeface="Arial"/>
                <a:cs typeface="Arial"/>
              </a:rPr>
              <a:t>from first week to last</a:t>
            </a:r>
          </a:p>
        </p:txBody>
      </p:sp>
      <p:graphicFrame>
        <p:nvGraphicFramePr>
          <p:cNvPr id="10" name="Chart"/>
          <p:cNvGraphicFramePr/>
          <p:nvPr/>
        </p:nvGraphicFramePr>
        <p:xfrm>
          <a:off xmlns:a="http://schemas.openxmlformats.org/drawingml/2006/main" x="857250" y="2190750"/>
          <a:ext xmlns:a="http://schemas.openxmlformats.org/drawingml/2006/main" cx="10287000" cy="3190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006fed28f7f4d88"/>
          </a:graphicData>
        </a:graphic>
      </p:graphicFrame>
    </p:spTree>
    <p:extLst>
      <p:ext uri="{BB962C8B-B14F-4D97-AF65-F5344CB8AC3E}">
        <p14:creationId xmlns:p14="http://schemas.microsoft.com/office/powerpoint/2010/main" val="4924486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2026-09-09T14:12:11.8360000Z</dcterms:created>
  <dcterms:modified xsi:type="dcterms:W3CDTF">2026-09-09T14:12:11.8360000Z</dcterms:modified>
</coreProperties>
</file>