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3ca13aa90ab46b9" /><Relationship Type="http://schemas.openxmlformats.org/officeDocument/2006/relationships/extended-properties" Target="/docProps/app.xml" Id="R6d804ea401084696" /><Relationship Type="http://schemas.openxmlformats.org/officeDocument/2006/relationships/officeDocument" Target="/ppt/presentation.xml" Id="R0170a6d0bb4a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30922ea3a4f3b"/>
  </p:sldMasterIdLst>
  <p:notesMasterIdLst>
    <p:notesMasterId xmlns:r="http://schemas.openxmlformats.org/officeDocument/2006/relationships" r:id="R677fe1aead5b4476"/>
  </p:notesMasterIdLst>
  <p:sldIdLst>
    <p:sldId xmlns:r="http://schemas.openxmlformats.org/officeDocument/2006/relationships" id="256" r:id="Rfb7a6a033cae4a1f"/>
    <p:sldId xmlns:r="http://schemas.openxmlformats.org/officeDocument/2006/relationships" id="257" r:id="Rfa581d5587704447"/>
    <p:sldId xmlns:r="http://schemas.openxmlformats.org/officeDocument/2006/relationships" id="258" r:id="R9b8590742681474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68979c1d6e948b0" /><Relationship Type="http://schemas.openxmlformats.org/officeDocument/2006/relationships/slideMaster" Target="/ppt/slideMasters/slideMaster1.xml" Id="Rf6730922ea3a4f3b" /><Relationship Type="http://schemas.openxmlformats.org/officeDocument/2006/relationships/notesMaster" Target="/ppt/notesMasters/notesMaster1.xml" Id="R677fe1aead5b4476" /><Relationship Type="http://schemas.openxmlformats.org/officeDocument/2006/relationships/presProps" Target="/ppt/presProps.xml" Id="R5f98772be2844994" /><Relationship Type="http://schemas.openxmlformats.org/officeDocument/2006/relationships/tableStyles" Target="/ppt/tableStyles.xml" Id="R63ab5ec5e6bc430a" /><Relationship Type="http://schemas.openxmlformats.org/officeDocument/2006/relationships/slide" Target="/ppt/slides/slide1.xml" Id="Rfb7a6a033cae4a1f" /><Relationship Type="http://schemas.openxmlformats.org/officeDocument/2006/relationships/slide" Target="/ppt/slides/slide2.xml" Id="Rfa581d5587704447" /><Relationship Type="http://schemas.openxmlformats.org/officeDocument/2006/relationships/slide" Target="/ppt/slides/slide3.xml" Id="R9b8590742681474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0d1b645d4df45a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208ea221f70483d" /><Relationship Type="http://schemas.openxmlformats.org/officeDocument/2006/relationships/notesMaster" Target="/ppt/notesMasters/notesMaster1.xml" Id="R5b5e9bdc5c1f45b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ac82ad459c548db" /><Relationship Type="http://schemas.openxmlformats.org/officeDocument/2006/relationships/notesMaster" Target="/ppt/notesMasters/notesMaster1.xml" Id="R5033bdaa644b421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a78585189624e82" /><Relationship Type="http://schemas.openxmlformats.org/officeDocument/2006/relationships/notesMaster" Target="/ppt/notesMasters/notesMaster1.xml" Id="R69ca1cae3dd64cc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Policy explanation: Policy overview.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POLICY BRIEF</a:t>
            </a:r>
          </a:p>
          <a:p xmlns:a="http://schemas.openxmlformats.org/drawingml/2006/main">
            <a:r>
              <a:t>Shared lab booking</a:t>
            </a:r>
          </a:p>
          <a:p xmlns:a="http://schemas.openxmlformats.org/drawingml/2006/main">
            <a:r>
              <a:t>A fictional internal policy</a:t>
            </a:r>
          </a:p>
          <a:p xmlns:a="http://schemas.openxmlformats.org/drawingml/2006/main">
            <a:r>
              <a:t>Reserve only the time you need.</a:t>
            </a:r>
          </a:p>
          <a:p xmlns:a="http://schemas.openxmlformats.org/drawingml/2006/main">
            <a:r>
              <a:t>Release unused slots early so other members can use the equipment.</a:t>
            </a:r>
          </a:p>
          <a:p xmlns:a="http://schemas.openxmlformats.org/drawingml/2006/main">
            <a:r>
              <a:t>Example policy only; not an official notice.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Policy explanation: Eligibility and responsibilities.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Who can book—and what is required</a:t>
            </a:r>
          </a:p>
          <a:p xmlns:a="http://schemas.openxmlformats.org/drawingml/2006/main">
            <a:r>
              <a:t>Eligible members</a:t>
            </a:r>
          </a:p>
          <a:p xmlns:a="http://schemas.openxmlformats.org/drawingml/2006/main">
            <a:r>
              <a:t>Members who have completed the relevant equipment induction.</a:t>
            </a:r>
          </a:p>
          <a:p xmlns:a="http://schemas.openxmlformats.org/drawingml/2006/main">
            <a:r>
              <a:t>Before each session</a:t>
            </a:r>
          </a:p>
          <a:p xmlns:a="http://schemas.openxmlformats.org/drawingml/2006/main">
            <a:r>
              <a:t>Confirm the slot and record the intended equipment use.</a:t>
            </a:r>
          </a:p>
          <a:p xmlns:a="http://schemas.openxmlformats.org/drawingml/2006/main">
            <a:r>
              <a:t>After use: leave the workspace ready and report any fault.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Policy explanation: Rollout schedule.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Implementation schedule</a:t>
            </a:r>
          </a:p>
          <a:p xmlns:a="http://schemas.openxmlformats.org/drawingml/2006/main">
            <a:r>
              <a:t>WEEK 1</a:t>
            </a:r>
          </a:p>
          <a:p xmlns:a="http://schemas.openxmlformats.org/drawingml/2006/main">
            <a:r>
              <a:t>Publish the rules</a:t>
            </a:r>
          </a:p>
          <a:p xmlns:a="http://schemas.openxmlformats.org/drawingml/2006/main">
            <a:r>
              <a:t>Collect questions from members.</a:t>
            </a:r>
          </a:p>
          <a:p xmlns:a="http://schemas.openxmlformats.org/drawingml/2006/main">
            <a:r>
              <a:t>WEEK 2</a:t>
            </a:r>
          </a:p>
          <a:p xmlns:a="http://schemas.openxmlformats.org/drawingml/2006/main">
            <a:r>
              <a:t>Run the pilot</a:t>
            </a:r>
          </a:p>
          <a:p xmlns:a="http://schemas.openxmlformats.org/drawingml/2006/main">
            <a:r>
              <a:t>Monitor slot use and cancellations.</a:t>
            </a:r>
          </a:p>
          <a:p xmlns:a="http://schemas.openxmlformats.org/drawingml/2006/main">
            <a:r>
              <a:t>WEEK 4</a:t>
            </a:r>
          </a:p>
          <a:p xmlns:a="http://schemas.openxmlformats.org/drawingml/2006/main">
            <a:r>
              <a:t>Review the process</a:t>
            </a:r>
          </a:p>
          <a:p xmlns:a="http://schemas.openxmlformats.org/drawingml/2006/main">
            <a:r>
              <a:t>Adjust the rules based on feedback.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cfcc1810e409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1cd16e6e0e64d87" /><Relationship Type="http://schemas.openxmlformats.org/officeDocument/2006/relationships/slideLayout" Target="/ppt/slideLayouts/slideLayout1.xml" Id="R1d9328307d5c482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9328307d5c482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f9c5199fd41e1" /><Relationship Type="http://schemas.openxmlformats.org/officeDocument/2006/relationships/image" Target="/ppt/media/image.png" Id="Re000e11982d04211" /><Relationship Type="http://schemas.openxmlformats.org/officeDocument/2006/relationships/notesSlide" Target="/ppt/notesSlides/notesSlide1.xml" Id="R6fb672b2b0e0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b7b5d0fd647c5" /><Relationship Type="http://schemas.openxmlformats.org/officeDocument/2006/relationships/image" Target="/ppt/media/image2.png" Id="R79fb7e40542b4558" /><Relationship Type="http://schemas.openxmlformats.org/officeDocument/2006/relationships/notesSlide" Target="/ppt/notesSlides/notesSlide2.xml" Id="Rd156ce90c5cf4b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6354fb86a409f" /><Relationship Type="http://schemas.openxmlformats.org/officeDocument/2006/relationships/image" Target="/ppt/media/image3.png" Id="Rb5dba84536f84dfb" /><Relationship Type="http://schemas.openxmlformats.org/officeDocument/2006/relationships/notesSlide" Target="/ppt/notesSlides/notesSlide3.xml" Id="R3a5d4a242ff940a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00e11982d0421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9-policy-1-0">
            <a:extLst xmlns:a="http://schemas.openxmlformats.org/drawingml/2006/main">
              <a:ext uri="{FF2B5EF4-FFF2-40B4-BE49-F238E27FC236}">
                <a16:creationId xmlns:a16="http://schemas.microsoft.com/office/drawing/2014/main" id="{2C316C79-8522-49DF-821C-312F69A40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524000"/>
            <a:ext cx="2619375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4350" b="0">
                <a:solidFill>
                  <a:srgbClr val="F5F0E4"/>
                </a:solidFill>
                <a:latin typeface="Georgia"/>
                <a:ea typeface="Georgia"/>
                <a:cs typeface="Georgia"/>
              </a:defRPr>
            </a:pPr>
            <a:r>
              <a:rPr sz="4350" b="0">
                <a:solidFill>
                  <a:srgbClr val="F5F0E4"/>
                </a:solidFill>
                <a:latin typeface="Georgia"/>
                <a:ea typeface="Georgia"/>
                <a:cs typeface="Georgia"/>
              </a:rPr>
              <a:t>POLICY</a:t>
            </a:r>
          </a:p>
          <a:p xmlns:a="http://schemas.openxmlformats.org/drawingml/2006/main">
            <a:pPr algn="l">
              <a:defRPr sz="4350" b="0">
                <a:solidFill>
                  <a:srgbClr val="F5F0E4"/>
                </a:solidFill>
                <a:latin typeface="Georgia"/>
                <a:ea typeface="Georgia"/>
                <a:cs typeface="Georgia"/>
              </a:defRPr>
            </a:pPr>
            <a:r>
              <a:rPr sz="4350" b="0">
                <a:solidFill>
                  <a:srgbClr val="F5F0E4"/>
                </a:solidFill>
                <a:latin typeface="Georgia"/>
                <a:ea typeface="Georgia"/>
                <a:cs typeface="Georgia"/>
              </a:rPr>
              <a:t>BRIEF</a:t>
            </a:r>
          </a:p>
        </p:txBody>
      </p:sp>
      <p:sp>
        <p:nvSpPr>
          <p:cNvPr id="3" name="copy-09-policy-1-1">
            <a:extLst xmlns:a="http://schemas.openxmlformats.org/drawingml/2006/main">
              <a:ext uri="{FF2B5EF4-FFF2-40B4-BE49-F238E27FC236}">
                <a16:creationId xmlns:a16="http://schemas.microsoft.com/office/drawing/2014/main" id="{74180DD8-390A-4318-83BC-482F2F1B6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704850"/>
            <a:ext cx="7620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0">
                <a:solidFill>
                  <a:srgbClr val="23334C"/>
                </a:solidFill>
                <a:latin typeface="Georgia"/>
                <a:ea typeface="Georgia"/>
                <a:cs typeface="Georgia"/>
              </a:defRPr>
            </a:pPr>
            <a:r>
              <a:rPr sz="3900" b="0">
                <a:solidFill>
                  <a:srgbClr val="23334C"/>
                </a:solidFill>
                <a:latin typeface="Georgia"/>
                <a:ea typeface="Georgia"/>
                <a:cs typeface="Georgia"/>
              </a:rPr>
              <a:t>Shared lab booking</a:t>
            </a:r>
          </a:p>
        </p:txBody>
      </p:sp>
      <p:sp>
        <p:nvSpPr>
          <p:cNvPr id="4" name="copy-09-policy-1-2">
            <a:extLst xmlns:a="http://schemas.openxmlformats.org/drawingml/2006/main">
              <a:ext uri="{FF2B5EF4-FFF2-40B4-BE49-F238E27FC236}">
                <a16:creationId xmlns:a16="http://schemas.microsoft.com/office/drawing/2014/main" id="{717026CE-BC94-4F75-8A6E-5D34F84F9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17907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6B7180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6B7180"/>
                </a:solidFill>
                <a:latin typeface="Arial"/>
                <a:ea typeface="Arial"/>
                <a:cs typeface="Arial"/>
              </a:rPr>
              <a:t>A fictional internal policy</a:t>
            </a:r>
          </a:p>
        </p:txBody>
      </p:sp>
      <p:sp>
        <p:nvSpPr>
          <p:cNvPr id="5" name="copy-09-policy-1-3">
            <a:extLst xmlns:a="http://schemas.openxmlformats.org/drawingml/2006/main">
              <a:ext uri="{FF2B5EF4-FFF2-40B4-BE49-F238E27FC236}">
                <a16:creationId xmlns:a16="http://schemas.microsoft.com/office/drawing/2014/main" id="{4EB79D12-CD0C-40ED-9165-0EF37E992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2876550"/>
            <a:ext cx="70961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23334C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3334C"/>
                </a:solidFill>
                <a:latin typeface="Arial"/>
                <a:ea typeface="Arial"/>
                <a:cs typeface="Arial"/>
              </a:rPr>
              <a:t>Reserve only the time you need.</a:t>
            </a:r>
          </a:p>
        </p:txBody>
      </p:sp>
      <p:sp>
        <p:nvSpPr>
          <p:cNvPr id="6" name="copy-09-policy-1-4">
            <a:extLst xmlns:a="http://schemas.openxmlformats.org/drawingml/2006/main">
              <a:ext uri="{FF2B5EF4-FFF2-40B4-BE49-F238E27FC236}">
                <a16:creationId xmlns:a16="http://schemas.microsoft.com/office/drawing/2014/main" id="{32B264B6-A40E-4015-A5E2-8B7CF2B4B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4076700"/>
            <a:ext cx="7048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23334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23334C"/>
                </a:solidFill>
                <a:latin typeface="Arial"/>
                <a:ea typeface="Arial"/>
                <a:cs typeface="Arial"/>
              </a:rPr>
              <a:t>Release unused slots early so other</a:t>
            </a:r>
          </a:p>
          <a:p xmlns:a="http://schemas.openxmlformats.org/drawingml/2006/main">
            <a:pPr algn="l">
              <a:defRPr sz="2400" b="0">
                <a:solidFill>
                  <a:srgbClr val="23334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23334C"/>
                </a:solidFill>
                <a:latin typeface="Arial"/>
                <a:ea typeface="Arial"/>
                <a:cs typeface="Arial"/>
              </a:rPr>
              <a:t>members can use the equipment.</a:t>
            </a:r>
          </a:p>
        </p:txBody>
      </p:sp>
      <p:sp>
        <p:nvSpPr>
          <p:cNvPr id="7" name="copy-09-policy-1-5">
            <a:extLst xmlns:a="http://schemas.openxmlformats.org/drawingml/2006/main">
              <a:ext uri="{FF2B5EF4-FFF2-40B4-BE49-F238E27FC236}">
                <a16:creationId xmlns:a16="http://schemas.microsoft.com/office/drawing/2014/main" id="{EA2A441A-F8D2-46CA-8300-C67BEC242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6048375"/>
            <a:ext cx="7096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B718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B7180"/>
                </a:solidFill>
                <a:latin typeface="Arial"/>
                <a:ea typeface="Arial"/>
                <a:cs typeface="Arial"/>
              </a:rPr>
              <a:t>Example policy only; not an official notice.</a:t>
            </a:r>
          </a:p>
        </p:txBody>
      </p:sp>
    </p:spTree>
    <p:extLst>
      <p:ext uri="{BB962C8B-B14F-4D97-AF65-F5344CB8AC3E}">
        <p14:creationId xmlns:p14="http://schemas.microsoft.com/office/powerpoint/2010/main" val="6443246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fb7e40542b455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9-policy-2-0">
            <a:extLst xmlns:a="http://schemas.openxmlformats.org/drawingml/2006/main">
              <a:ext uri="{FF2B5EF4-FFF2-40B4-BE49-F238E27FC236}">
                <a16:creationId xmlns:a16="http://schemas.microsoft.com/office/drawing/2014/main" id="{B20D4E4F-4EBB-4B18-8792-6555188F3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95300"/>
            <a:ext cx="1095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0">
                <a:solidFill>
                  <a:srgbClr val="23334C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23334C"/>
                </a:solidFill>
                <a:latin typeface="Georgia"/>
                <a:ea typeface="Georgia"/>
                <a:cs typeface="Georgia"/>
              </a:rPr>
              <a:t>Who can book—and what is required</a:t>
            </a:r>
          </a:p>
        </p:txBody>
      </p:sp>
      <p:sp>
        <p:nvSpPr>
          <p:cNvPr id="3" name="copy-09-policy-2-1">
            <a:extLst xmlns:a="http://schemas.openxmlformats.org/drawingml/2006/main">
              <a:ext uri="{FF2B5EF4-FFF2-40B4-BE49-F238E27FC236}">
                <a16:creationId xmlns:a16="http://schemas.microsoft.com/office/drawing/2014/main" id="{8627C42E-4863-4364-9B6F-B9DD86B6D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33600"/>
            <a:ext cx="4857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3334C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23334C"/>
                </a:solidFill>
                <a:latin typeface="Arial"/>
                <a:ea typeface="Arial"/>
                <a:cs typeface="Arial"/>
              </a:rPr>
              <a:t>Eligible members</a:t>
            </a:r>
          </a:p>
        </p:txBody>
      </p:sp>
      <p:sp>
        <p:nvSpPr>
          <p:cNvPr id="4" name="copy-09-policy-2-2">
            <a:extLst xmlns:a="http://schemas.openxmlformats.org/drawingml/2006/main">
              <a:ext uri="{FF2B5EF4-FFF2-40B4-BE49-F238E27FC236}">
                <a16:creationId xmlns:a16="http://schemas.microsoft.com/office/drawing/2014/main" id="{571B23A2-8D4C-48C1-A826-2A162E2F4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095625"/>
            <a:ext cx="4857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Members who have completed</a:t>
            </a:r>
          </a:p>
          <a:p xmlns:a="http://schemas.openxmlformats.org/drawingml/2006/main">
            <a:pPr algn="l">
              <a:defRPr sz="232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the relevant equipment induction.</a:t>
            </a:r>
          </a:p>
        </p:txBody>
      </p:sp>
      <p:sp>
        <p:nvSpPr>
          <p:cNvPr id="5" name="copy-09-policy-2-3">
            <a:extLst xmlns:a="http://schemas.openxmlformats.org/drawingml/2006/main">
              <a:ext uri="{FF2B5EF4-FFF2-40B4-BE49-F238E27FC236}">
                <a16:creationId xmlns:a16="http://schemas.microsoft.com/office/drawing/2014/main" id="{B3580670-490F-420A-8C5A-DAAC2EA96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133600"/>
            <a:ext cx="4953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3334C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23334C"/>
                </a:solidFill>
                <a:latin typeface="Arial"/>
                <a:ea typeface="Arial"/>
                <a:cs typeface="Arial"/>
              </a:rPr>
              <a:t>Before each session</a:t>
            </a:r>
          </a:p>
        </p:txBody>
      </p:sp>
      <p:sp>
        <p:nvSpPr>
          <p:cNvPr id="6" name="copy-09-policy-2-4">
            <a:extLst xmlns:a="http://schemas.openxmlformats.org/drawingml/2006/main">
              <a:ext uri="{FF2B5EF4-FFF2-40B4-BE49-F238E27FC236}">
                <a16:creationId xmlns:a16="http://schemas.microsoft.com/office/drawing/2014/main" id="{79466A05-9C46-4564-8E82-2B3E634A9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095625"/>
            <a:ext cx="49530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Confirm the slot and record</a:t>
            </a:r>
          </a:p>
          <a:p xmlns:a="http://schemas.openxmlformats.org/drawingml/2006/main">
            <a:pPr algn="l">
              <a:defRPr sz="232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the intended equipment use.</a:t>
            </a:r>
          </a:p>
        </p:txBody>
      </p:sp>
      <p:sp>
        <p:nvSpPr>
          <p:cNvPr id="7" name="copy-09-policy-2-5">
            <a:extLst xmlns:a="http://schemas.openxmlformats.org/drawingml/2006/main">
              <a:ext uri="{FF2B5EF4-FFF2-40B4-BE49-F238E27FC236}">
                <a16:creationId xmlns:a16="http://schemas.microsoft.com/office/drawing/2014/main" id="{97168F8B-94B7-4E84-8B4B-9351E121E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467350"/>
            <a:ext cx="10668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23334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23334C"/>
                </a:solidFill>
                <a:latin typeface="Arial"/>
                <a:ea typeface="Arial"/>
                <a:cs typeface="Arial"/>
              </a:rPr>
              <a:t>After use: leave the workspace ready and report any fault.</a:t>
            </a:r>
          </a:p>
        </p:txBody>
      </p:sp>
    </p:spTree>
    <p:extLst>
      <p:ext uri="{BB962C8B-B14F-4D97-AF65-F5344CB8AC3E}">
        <p14:creationId xmlns:p14="http://schemas.microsoft.com/office/powerpoint/2010/main" val="137233130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dba84536f84df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9-policy-3-0">
            <a:extLst xmlns:a="http://schemas.openxmlformats.org/drawingml/2006/main">
              <a:ext uri="{FF2B5EF4-FFF2-40B4-BE49-F238E27FC236}">
                <a16:creationId xmlns:a16="http://schemas.microsoft.com/office/drawing/2014/main" id="{4F6691FB-186B-4AAB-AE7A-8427E1002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52450"/>
            <a:ext cx="10858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825" b="0">
                <a:solidFill>
                  <a:srgbClr val="23334C"/>
                </a:solidFill>
                <a:latin typeface="Georgia"/>
                <a:ea typeface="Georgia"/>
                <a:cs typeface="Georgia"/>
              </a:defRPr>
            </a:pPr>
            <a:r>
              <a:rPr sz="3825" b="0">
                <a:solidFill>
                  <a:srgbClr val="23334C"/>
                </a:solidFill>
                <a:latin typeface="Georgia"/>
                <a:ea typeface="Georgia"/>
                <a:cs typeface="Georgia"/>
              </a:rPr>
              <a:t>Implementation schedule</a:t>
            </a:r>
          </a:p>
        </p:txBody>
      </p:sp>
      <p:sp>
        <p:nvSpPr>
          <p:cNvPr id="3" name="copy-09-policy-3-1">
            <a:extLst xmlns:a="http://schemas.openxmlformats.org/drawingml/2006/main">
              <a:ext uri="{FF2B5EF4-FFF2-40B4-BE49-F238E27FC236}">
                <a16:creationId xmlns:a16="http://schemas.microsoft.com/office/drawing/2014/main" id="{5678FA20-990C-4444-AFA5-AC178D9D4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00300"/>
            <a:ext cx="314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3334C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3334C"/>
                </a:solidFill>
                <a:latin typeface="Arial"/>
                <a:ea typeface="Arial"/>
                <a:cs typeface="Arial"/>
              </a:rPr>
              <a:t>WEEK 1</a:t>
            </a:r>
          </a:p>
        </p:txBody>
      </p:sp>
      <p:sp>
        <p:nvSpPr>
          <p:cNvPr id="4" name="copy-09-policy-3-2">
            <a:extLst xmlns:a="http://schemas.openxmlformats.org/drawingml/2006/main">
              <a:ext uri="{FF2B5EF4-FFF2-40B4-BE49-F238E27FC236}">
                <a16:creationId xmlns:a16="http://schemas.microsoft.com/office/drawing/2014/main" id="{12D11C2F-B7AB-486A-A494-0A4B2213B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286125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Publish the rules</a:t>
            </a:r>
          </a:p>
        </p:txBody>
      </p:sp>
      <p:sp>
        <p:nvSpPr>
          <p:cNvPr id="5" name="copy-09-policy-3-3">
            <a:extLst xmlns:a="http://schemas.openxmlformats.org/drawingml/2006/main">
              <a:ext uri="{FF2B5EF4-FFF2-40B4-BE49-F238E27FC236}">
                <a16:creationId xmlns:a16="http://schemas.microsoft.com/office/drawing/2014/main" id="{3E0B1092-BB7D-4637-8B3D-36F58E3AC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19575"/>
            <a:ext cx="3333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Collect questions</a:t>
            </a:r>
          </a:p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from members.</a:t>
            </a:r>
          </a:p>
        </p:txBody>
      </p:sp>
      <p:sp>
        <p:nvSpPr>
          <p:cNvPr id="6" name="copy-09-policy-3-4">
            <a:extLst xmlns:a="http://schemas.openxmlformats.org/drawingml/2006/main">
              <a:ext uri="{FF2B5EF4-FFF2-40B4-BE49-F238E27FC236}">
                <a16:creationId xmlns:a16="http://schemas.microsoft.com/office/drawing/2014/main" id="{4C0ED206-D7CD-49BC-8DFC-5FDB146FA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00300"/>
            <a:ext cx="314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3334C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3334C"/>
                </a:solidFill>
                <a:latin typeface="Arial"/>
                <a:ea typeface="Arial"/>
                <a:cs typeface="Arial"/>
              </a:rPr>
              <a:t>WEEK 2</a:t>
            </a:r>
          </a:p>
        </p:txBody>
      </p:sp>
      <p:sp>
        <p:nvSpPr>
          <p:cNvPr id="7" name="copy-09-policy-3-5">
            <a:extLst xmlns:a="http://schemas.openxmlformats.org/drawingml/2006/main">
              <a:ext uri="{FF2B5EF4-FFF2-40B4-BE49-F238E27FC236}">
                <a16:creationId xmlns:a16="http://schemas.microsoft.com/office/drawing/2014/main" id="{B86DD28E-95E9-4732-94A6-D4B357680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286125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Run the pilot</a:t>
            </a:r>
          </a:p>
        </p:txBody>
      </p:sp>
      <p:sp>
        <p:nvSpPr>
          <p:cNvPr id="8" name="copy-09-policy-3-6">
            <a:extLst xmlns:a="http://schemas.openxmlformats.org/drawingml/2006/main">
              <a:ext uri="{FF2B5EF4-FFF2-40B4-BE49-F238E27FC236}">
                <a16:creationId xmlns:a16="http://schemas.microsoft.com/office/drawing/2014/main" id="{AD2378A7-69C1-4E81-BCBB-35D7D4138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219575"/>
            <a:ext cx="3333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Monitor slot use</a:t>
            </a:r>
          </a:p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and cancellations.</a:t>
            </a:r>
          </a:p>
        </p:txBody>
      </p:sp>
      <p:sp>
        <p:nvSpPr>
          <p:cNvPr id="9" name="copy-09-policy-3-7">
            <a:extLst xmlns:a="http://schemas.openxmlformats.org/drawingml/2006/main">
              <a:ext uri="{FF2B5EF4-FFF2-40B4-BE49-F238E27FC236}">
                <a16:creationId xmlns:a16="http://schemas.microsoft.com/office/drawing/2014/main" id="{79B39E31-810B-4F94-9AB6-82E643FFD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400300"/>
            <a:ext cx="2952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3334C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3334C"/>
                </a:solidFill>
                <a:latin typeface="Arial"/>
                <a:ea typeface="Arial"/>
                <a:cs typeface="Arial"/>
              </a:rPr>
              <a:t>WEEK 4</a:t>
            </a:r>
          </a:p>
        </p:txBody>
      </p:sp>
      <p:sp>
        <p:nvSpPr>
          <p:cNvPr id="10" name="copy-09-policy-3-8">
            <a:extLst xmlns:a="http://schemas.openxmlformats.org/drawingml/2006/main">
              <a:ext uri="{FF2B5EF4-FFF2-40B4-BE49-F238E27FC236}">
                <a16:creationId xmlns:a16="http://schemas.microsoft.com/office/drawing/2014/main" id="{C2F709F1-DEB3-4CD2-A268-FA4FF8AD0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286125"/>
            <a:ext cx="29527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Review the process</a:t>
            </a:r>
          </a:p>
        </p:txBody>
      </p:sp>
      <p:sp>
        <p:nvSpPr>
          <p:cNvPr id="11" name="copy-09-policy-3-9">
            <a:extLst xmlns:a="http://schemas.openxmlformats.org/drawingml/2006/main">
              <a:ext uri="{FF2B5EF4-FFF2-40B4-BE49-F238E27FC236}">
                <a16:creationId xmlns:a16="http://schemas.microsoft.com/office/drawing/2014/main" id="{35DE9640-8FD1-4DFA-AD93-76079FEDA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219575"/>
            <a:ext cx="2952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Adjust the rules</a:t>
            </a:r>
          </a:p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based on feedback.</a:t>
            </a:r>
          </a:p>
        </p:txBody>
      </p:sp>
    </p:spTree>
    <p:extLst>
      <p:ext uri="{BB962C8B-B14F-4D97-AF65-F5344CB8AC3E}">
        <p14:creationId xmlns:p14="http://schemas.microsoft.com/office/powerpoint/2010/main" val="147688508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2026-09-09T14:04:20.7870000Z</dcterms:created>
  <dcterms:modified xsi:type="dcterms:W3CDTF">2026-09-09T14:04:20.7870000Z</dcterms:modified>
</coreProperties>
</file>